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Lst>
  <p:notesMasterIdLst>
    <p:notesMasterId r:id="rId35"/>
  </p:notesMasterIdLst>
  <p:handoutMasterIdLst>
    <p:handoutMasterId r:id="rId36"/>
  </p:handoutMasterIdLst>
  <p:sldIdLst>
    <p:sldId id="385" r:id="rId3"/>
    <p:sldId id="433" r:id="rId4"/>
    <p:sldId id="543" r:id="rId5"/>
    <p:sldId id="435" r:id="rId6"/>
    <p:sldId id="436" r:id="rId7"/>
    <p:sldId id="575" r:id="rId8"/>
    <p:sldId id="438" r:id="rId9"/>
    <p:sldId id="544" r:id="rId10"/>
    <p:sldId id="545" r:id="rId11"/>
    <p:sldId id="546" r:id="rId12"/>
    <p:sldId id="547" r:id="rId13"/>
    <p:sldId id="548" r:id="rId14"/>
    <p:sldId id="549" r:id="rId15"/>
    <p:sldId id="450" r:id="rId16"/>
    <p:sldId id="550" r:id="rId17"/>
    <p:sldId id="551" r:id="rId18"/>
    <p:sldId id="510" r:id="rId19"/>
    <p:sldId id="533" r:id="rId20"/>
    <p:sldId id="552" r:id="rId21"/>
    <p:sldId id="553" r:id="rId22"/>
    <p:sldId id="534" r:id="rId23"/>
    <p:sldId id="554" r:id="rId24"/>
    <p:sldId id="577" r:id="rId25"/>
    <p:sldId id="557" r:id="rId26"/>
    <p:sldId id="555" r:id="rId27"/>
    <p:sldId id="536" r:id="rId28"/>
    <p:sldId id="538" r:id="rId29"/>
    <p:sldId id="540" r:id="rId30"/>
    <p:sldId id="571" r:id="rId31"/>
    <p:sldId id="573" r:id="rId32"/>
    <p:sldId id="429" r:id="rId33"/>
    <p:sldId id="457"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AA0000"/>
    <a:srgbClr val="000000"/>
    <a:srgbClr val="008774"/>
    <a:srgbClr val="4C4C4C"/>
    <a:srgbClr val="01A38F"/>
    <a:srgbClr val="1F2E38"/>
    <a:srgbClr val="5CA830"/>
    <a:srgbClr val="DFDFDF"/>
    <a:srgbClr val="2D73B9"/>
    <a:srgbClr val="6D407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6" autoAdjust="0"/>
    <p:restoredTop sz="90755" autoAdjust="0"/>
  </p:normalViewPr>
  <p:slideViewPr>
    <p:cSldViewPr snapToGrid="0" snapToObjects="1">
      <p:cViewPr>
        <p:scale>
          <a:sx n="130" d="100"/>
          <a:sy n="130" d="100"/>
        </p:scale>
        <p:origin x="-360" y="784"/>
      </p:cViewPr>
      <p:guideLst>
        <p:guide orient="horz" pos="1620"/>
        <p:guide pos="2880"/>
      </p:guideLst>
    </p:cSldViewPr>
  </p:slideViewPr>
  <p:notesTextViewPr>
    <p:cViewPr>
      <p:scale>
        <a:sx n="95" d="100"/>
        <a:sy n="95" d="100"/>
      </p:scale>
      <p:origin x="0" y="0"/>
    </p:cViewPr>
  </p:notesTextViewPr>
  <p:sorterViewPr>
    <p:cViewPr>
      <p:scale>
        <a:sx n="68" d="100"/>
        <a:sy n="68"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c:dPt>
          <c:dPt>
            <c:idx val="1"/>
            <c:invertIfNegative val="0"/>
            <c:bubble3D val="0"/>
            <c:spPr/>
          </c:dPt>
          <c:dPt>
            <c:idx val="2"/>
            <c:invertIfNegative val="0"/>
            <c:bubble3D val="0"/>
            <c:spPr>
              <a:solidFill>
                <a:srgbClr val="008774"/>
              </a:solidFill>
              <a:ln w="12700" cap="flat">
                <a:noFill/>
                <a:miter lim="400000"/>
              </a:ln>
              <a:effectLst/>
            </c:spPr>
          </c:dPt>
          <c:dPt>
            <c:idx val="3"/>
            <c:invertIfNegative val="0"/>
            <c:bubble3D val="0"/>
            <c:spPr>
              <a:solidFill>
                <a:srgbClr val="008774"/>
              </a:solidFill>
              <a:ln w="12700" cap="flat">
                <a:noFill/>
                <a:miter lim="400000"/>
              </a:ln>
              <a:effectLst/>
            </c:spPr>
          </c:dPt>
          <c:dPt>
            <c:idx val="4"/>
            <c:invertIfNegative val="0"/>
            <c:bubble3D val="0"/>
            <c:spPr>
              <a:solidFill>
                <a:srgbClr val="008774"/>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091762056"/>
        <c:axId val="-2091759080"/>
      </c:barChart>
      <c:catAx>
        <c:axId val="-2091762056"/>
        <c:scaling>
          <c:orientation val="maxMin"/>
        </c:scaling>
        <c:delete val="1"/>
        <c:axPos val="l"/>
        <c:numFmt formatCode="General" sourceLinked="0"/>
        <c:majorTickMark val="none"/>
        <c:minorTickMark val="none"/>
        <c:tickLblPos val="nextTo"/>
        <c:crossAx val="-2091759080"/>
        <c:crosses val="autoZero"/>
        <c:auto val="1"/>
        <c:lblAlgn val="ctr"/>
        <c:lblOffset val="100"/>
        <c:noMultiLvlLbl val="1"/>
      </c:catAx>
      <c:valAx>
        <c:axId val="-2091759080"/>
        <c:scaling>
          <c:orientation val="minMax"/>
        </c:scaling>
        <c:delete val="0"/>
        <c:axPos val="t"/>
        <c:majorGridlines>
          <c:spPr>
            <a:ln w="12700" cap="flat">
              <a:solidFill>
                <a:srgbClr val="B3B3B3"/>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000000"/>
                </a:solidFill>
                <a:effectLst/>
                <a:latin typeface="Helvetica Light"/>
              </a:defRPr>
            </a:pPr>
            <a:endParaRPr lang="en-US"/>
          </a:p>
        </c:txPr>
        <c:crossAx val="-2091762056"/>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10/10/17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10/10/17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However,</a:t>
            </a:r>
            <a:r>
              <a:rPr lang="en-US" sz="1200" kern="1200" baseline="0" dirty="0" smtClean="0">
                <a:solidFill>
                  <a:schemeClr val="tx1"/>
                </a:solidFill>
                <a:latin typeface="+mn-lt"/>
                <a:ea typeface="+mn-ea"/>
                <a:cs typeface="+mn-cs"/>
              </a:rPr>
              <a:t> we don’t hear as </a:t>
            </a:r>
            <a:r>
              <a:rPr lang="en-US" sz="1200" kern="1200" dirty="0" smtClean="0">
                <a:solidFill>
                  <a:schemeClr val="tx1"/>
                </a:solidFill>
                <a:latin typeface="+mn-lt"/>
                <a:ea typeface="+mn-ea"/>
                <a:cs typeface="+mn-cs"/>
              </a:rPr>
              <a:t>much about</a:t>
            </a:r>
            <a:r>
              <a:rPr lang="en-US" sz="1200" kern="1200" baseline="0" dirty="0" smtClean="0">
                <a:solidFill>
                  <a:schemeClr val="tx1"/>
                </a:solidFill>
                <a:latin typeface="+mn-lt"/>
                <a:ea typeface="+mn-ea"/>
                <a:cs typeface="+mn-cs"/>
              </a:rPr>
              <a:t> the </a:t>
            </a:r>
            <a:r>
              <a:rPr lang="en-US" sz="1200" kern="1200" dirty="0" smtClean="0">
                <a:solidFill>
                  <a:schemeClr val="tx1"/>
                </a:solidFill>
                <a:latin typeface="+mn-lt"/>
                <a:ea typeface="+mn-ea"/>
                <a:cs typeface="+mn-cs"/>
              </a:rPr>
              <a:t>as the massive enterprise revolution at play.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These are brick</a:t>
            </a:r>
            <a:r>
              <a:rPr lang="en-US" sz="1200" kern="1200" baseline="0" dirty="0" smtClean="0">
                <a:solidFill>
                  <a:schemeClr val="tx1"/>
                </a:solidFill>
                <a:latin typeface="+mn-lt"/>
                <a:ea typeface="+mn-ea"/>
                <a:cs typeface="+mn-cs"/>
              </a:rPr>
              <a:t> and mortar, solid revenue generating, dividend paying companies that are all adopting Pivotal Cloud Foundry and changing the way they build and deploy software.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[NOTE: these figures are approximate market cap as of 10/1/2016]</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10</a:t>
            </a:fld>
            <a:endParaRPr lang="en-US"/>
          </a:p>
        </p:txBody>
      </p:sp>
    </p:spTree>
    <p:extLst>
      <p:ext uri="{BB962C8B-B14F-4D97-AF65-F5344CB8AC3E}">
        <p14:creationId xmlns:p14="http://schemas.microsoft.com/office/powerpoint/2010/main" val="386382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Speak</a:t>
            </a:r>
            <a:r>
              <a:rPr lang="en-US" sz="1200" kern="1200" baseline="0" dirty="0" smtClean="0">
                <a:solidFill>
                  <a:schemeClr val="tx1"/>
                </a:solidFill>
                <a:effectLst/>
                <a:latin typeface="+mn-lt"/>
                <a:ea typeface="+mn-ea"/>
                <a:cs typeface="+mn-cs"/>
              </a:rPr>
              <a:t> to each of the companies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11</a:t>
            </a:fld>
            <a:endParaRPr lang="en-US"/>
          </a:p>
        </p:txBody>
      </p:sp>
    </p:spTree>
    <p:extLst>
      <p:ext uri="{BB962C8B-B14F-4D97-AF65-F5344CB8AC3E}">
        <p14:creationId xmlns:p14="http://schemas.microsoft.com/office/powerpoint/2010/main" val="1166898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Software is changing industries but software itself is changing.  You hear a lot about buzz-words</a:t>
            </a:r>
            <a:r>
              <a:rPr lang="en-US" sz="1200" kern="1200" baseline="0" dirty="0" smtClean="0">
                <a:solidFill>
                  <a:schemeClr val="tx1"/>
                </a:solidFill>
                <a:latin typeface="+mn-lt"/>
                <a:ea typeface="+mn-ea"/>
                <a:cs typeface="+mn-cs"/>
              </a:rPr>
              <a:t> and new technologies coming to play with ideas such as Microservices, DevOps, Continuous Delivery and of Containerization of workloads made popular by </a:t>
            </a:r>
            <a:r>
              <a:rPr lang="en-US" sz="1200" kern="1200" baseline="0" dirty="0" err="1" smtClean="0">
                <a:solidFill>
                  <a:schemeClr val="tx1"/>
                </a:solidFill>
                <a:latin typeface="+mn-lt"/>
                <a:ea typeface="+mn-ea"/>
                <a:cs typeface="+mn-cs"/>
              </a:rPr>
              <a:t>Docker</a:t>
            </a:r>
            <a:endParaRPr lang="en-US" sz="1200" kern="1200" dirty="0" smtClean="0">
              <a:solidFill>
                <a:schemeClr val="tx1"/>
              </a:solidFill>
              <a:latin typeface="+mn-lt"/>
              <a:ea typeface="+mn-ea"/>
              <a:cs typeface="+mn-cs"/>
            </a:endParaRPr>
          </a:p>
          <a:p>
            <a:endParaRPr lang="en-US" sz="1200" i="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12</a:t>
            </a:fld>
            <a:endParaRPr lang="en-US"/>
          </a:p>
        </p:txBody>
      </p:sp>
    </p:spTree>
    <p:extLst>
      <p:ext uri="{BB962C8B-B14F-4D97-AF65-F5344CB8AC3E}">
        <p14:creationId xmlns:p14="http://schemas.microsoft.com/office/powerpoint/2010/main" val="2361776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Pivotal,</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we really see these trends as manifestations and facets of</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same thing</a:t>
            </a:r>
            <a:r>
              <a:rPr lang="en-US" sz="1200" kern="1200" baseline="0" dirty="0" smtClean="0">
                <a:solidFill>
                  <a:schemeClr val="tx1"/>
                </a:solidFill>
                <a:latin typeface="+mn-lt"/>
                <a:ea typeface="+mn-ea"/>
                <a:cs typeface="+mn-cs"/>
              </a:rPr>
              <a:t> – that we call CLOUD NATIVE.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2138701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does one become cloud native and what does it mean ?</a:t>
            </a:r>
            <a:r>
              <a:rPr lang="en-US" sz="1200" kern="1200" baseline="0" dirty="0" smtClean="0">
                <a:solidFill>
                  <a:schemeClr val="tx1"/>
                </a:solidFill>
                <a:effectLst/>
                <a:latin typeface="+mn-lt"/>
                <a:ea typeface="+mn-ea"/>
                <a:cs typeface="+mn-cs"/>
              </a:rPr>
              <a:t>  - lets dig deeper</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163456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Assume fragile infrastructure</a:t>
            </a:r>
            <a:r>
              <a:rPr lang="en-US" sz="1200" kern="1200" baseline="0" dirty="0" smtClean="0">
                <a:solidFill>
                  <a:schemeClr val="tx1"/>
                </a:solidFill>
                <a:effectLst/>
                <a:latin typeface="+mn-lt"/>
                <a:ea typeface="+mn-ea"/>
                <a:cs typeface="+mn-cs"/>
              </a:rPr>
              <a:t> means - </a:t>
            </a:r>
            <a:r>
              <a:rPr lang="en-US" sz="1200" kern="1200" dirty="0" smtClean="0">
                <a:solidFill>
                  <a:schemeClr val="tx1"/>
                </a:solidFill>
                <a:effectLst/>
                <a:latin typeface="+mn-lt"/>
                <a:ea typeface="+mn-ea"/>
                <a:cs typeface="+mn-cs"/>
              </a:rPr>
              <a:t> building reliable systems from unreliable components.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It means assuming fragile infrastructure that can and will fail.  Netflix takes</a:t>
            </a:r>
            <a:r>
              <a:rPr lang="en-US" sz="1200" kern="1200" baseline="0" dirty="0" smtClean="0">
                <a:solidFill>
                  <a:schemeClr val="tx1"/>
                </a:solidFill>
                <a:effectLst/>
                <a:latin typeface="+mn-lt"/>
                <a:ea typeface="+mn-ea"/>
                <a:cs typeface="+mn-cs"/>
              </a:rPr>
              <a:t> down an entire AWS region - US-West, US-East or US-</a:t>
            </a:r>
            <a:r>
              <a:rPr lang="en-US" sz="1200" kern="1200" baseline="0" dirty="0" err="1" smtClean="0">
                <a:solidFill>
                  <a:schemeClr val="tx1"/>
                </a:solidFill>
                <a:effectLst/>
                <a:latin typeface="+mn-lt"/>
                <a:ea typeface="+mn-ea"/>
                <a:cs typeface="+mn-cs"/>
              </a:rPr>
              <a:t>midWest</a:t>
            </a:r>
            <a:r>
              <a:rPr lang="en-US" sz="1200" kern="1200" baseline="0" dirty="0" smtClean="0">
                <a:solidFill>
                  <a:schemeClr val="tx1"/>
                </a:solidFill>
                <a:effectLst/>
                <a:latin typeface="+mn-lt"/>
                <a:ea typeface="+mn-ea"/>
                <a:cs typeface="+mn-cs"/>
              </a:rPr>
              <a:t> - every 4 weeks</a:t>
            </a:r>
            <a:endParaRPr lang="en-US" sz="1200" kern="1200" dirty="0" smtClean="0">
              <a:solidFill>
                <a:schemeClr val="tx1"/>
              </a:solidFill>
              <a:effectLst/>
              <a:latin typeface="+mn-lt"/>
              <a:ea typeface="+mn-ea"/>
              <a:cs typeface="+mn-cs"/>
            </a:endParaRPr>
          </a:p>
          <a:p>
            <a:endParaRPr lang="en-US" dirty="0" smtClean="0"/>
          </a:p>
          <a:p>
            <a:r>
              <a:rPr lang="en-US" sz="1200" kern="1200" dirty="0" smtClean="0">
                <a:solidFill>
                  <a:schemeClr val="tx1"/>
                </a:solidFill>
                <a:latin typeface="+mn-lt"/>
                <a:ea typeface="+mn-ea"/>
                <a:cs typeface="+mn-cs"/>
              </a:rPr>
              <a:t>In a traditional monolithic architecture applications are tightly coupled with the infrastructure. In</a:t>
            </a:r>
            <a:r>
              <a:rPr lang="en-US" sz="1200" kern="1200" baseline="0" dirty="0" smtClean="0">
                <a:solidFill>
                  <a:schemeClr val="tx1"/>
                </a:solidFill>
                <a:latin typeface="+mn-lt"/>
                <a:ea typeface="+mn-ea"/>
                <a:cs typeface="+mn-cs"/>
              </a:rPr>
              <a:t> a cloud environment,</a:t>
            </a:r>
            <a:r>
              <a:rPr lang="en-US" sz="1200" kern="1200" dirty="0" smtClean="0">
                <a:solidFill>
                  <a:schemeClr val="tx1"/>
                </a:solidFill>
                <a:latin typeface="+mn-lt"/>
                <a:ea typeface="+mn-ea"/>
                <a:cs typeface="+mn-cs"/>
              </a:rPr>
              <a:t> the state of your</a:t>
            </a:r>
            <a:r>
              <a:rPr lang="en-US" sz="1200" kern="1200" baseline="0" dirty="0" smtClean="0">
                <a:solidFill>
                  <a:schemeClr val="tx1"/>
                </a:solidFill>
                <a:latin typeface="+mn-lt"/>
                <a:ea typeface="+mn-ea"/>
                <a:cs typeface="+mn-cs"/>
              </a:rPr>
              <a:t> infra components can become unknown at anytime. EC2 instances die, storage is not persistent.</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 cloud native platform fully expects infrastructure components to fail and plans for it.  Using containerized technology and self-healing, it makes sure</a:t>
            </a:r>
            <a:r>
              <a:rPr lang="en-US" sz="1200" kern="1200" baseline="0" dirty="0" smtClean="0">
                <a:solidFill>
                  <a:schemeClr val="tx1"/>
                </a:solidFill>
                <a:latin typeface="+mn-lt"/>
                <a:ea typeface="+mn-ea"/>
                <a:cs typeface="+mn-cs"/>
              </a:rPr>
              <a:t> applications designed in a 12-factor way don’t see any impact from underlying failures.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means no Ops tickets at 2am. It means canary deployments, it means zero-downtime.</a:t>
            </a:r>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11733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 to each</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2481978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Pivotal breaks</a:t>
            </a:r>
            <a:r>
              <a:rPr lang="en-US" baseline="0" dirty="0" smtClean="0"/>
              <a:t> down cloud native technology into 3 layers, which is all supported, reinforced and optimized by cloud native culture and Tools</a:t>
            </a:r>
          </a:p>
          <a:p>
            <a:endParaRPr lang="en-US" baseline="0" dirty="0" smtClean="0"/>
          </a:p>
          <a:p>
            <a:r>
              <a:rPr lang="en-US" sz="1200" kern="1200" dirty="0" smtClean="0">
                <a:solidFill>
                  <a:schemeClr val="tx1"/>
                </a:solidFill>
                <a:latin typeface="+mn-lt"/>
                <a:ea typeface="+mn-ea"/>
                <a:cs typeface="+mn-cs"/>
              </a:rPr>
              <a:t>This may seem a lot to take initially, so lets break it down later by layer.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Starting at the top -  But before we do, lets talk about Developers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847424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important and in-demand resource these days – Your developers.   This is what they really want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And here’s the reality.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You</a:t>
            </a:r>
            <a:r>
              <a:rPr lang="en-US" sz="1200" baseline="0" dirty="0" smtClean="0"/>
              <a:t> have a precious resource that’s spending TOO much of their time, not doing what you hired them to do. And for good reason.</a:t>
            </a: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1630220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a:t>
            </a:r>
            <a:endParaRPr lang="en-US" sz="1800" kern="0" dirty="0" smtClean="0">
              <a:solidFill>
                <a:srgbClr val="FFFFFF"/>
              </a:solidFill>
              <a:latin typeface="Arial"/>
              <a:ea typeface="Arial"/>
              <a:cs typeface="Arial"/>
              <a:sym typeface="Arial"/>
              <a:rtl val="0"/>
            </a:endParaRPr>
          </a:p>
          <a:p>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Application framework is all about letting developers focus on building software.</a:t>
            </a:r>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3736224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a:t>
            </a:r>
            <a:r>
              <a:rPr lang="en-US" sz="1200" kern="1200" dirty="0" err="1" smtClean="0">
                <a:solidFill>
                  <a:schemeClr val="tx1"/>
                </a:solidFill>
                <a:effectLst/>
                <a:latin typeface="+mn-lt"/>
                <a:ea typeface="+mn-ea"/>
                <a:cs typeface="+mn-cs"/>
              </a:rPr>
              <a:t>Swe</a:t>
            </a:r>
            <a:r>
              <a:rPr lang="en-US" sz="1200" kern="1200" dirty="0" smtClean="0">
                <a:solidFill>
                  <a:schemeClr val="tx1"/>
                </a:solidFill>
                <a:effectLst/>
                <a:latin typeface="+mn-lt"/>
                <a:ea typeface="+mn-ea"/>
                <a:cs typeface="+mn-cs"/>
              </a:rPr>
              <a:t>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a:t>
            </a:r>
            <a:r>
              <a:rPr lang="en-US" sz="1200" kern="1200" dirty="0" err="1" smtClean="0">
                <a:solidFill>
                  <a:schemeClr val="tx1"/>
                </a:solidFill>
                <a:effectLst/>
                <a:latin typeface="+mn-lt"/>
                <a:ea typeface="+mn-ea"/>
                <a:cs typeface="+mn-cs"/>
              </a:rPr>
              <a:t>enteprrise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this actually created a huge ops problem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1365772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Enter CF runtime platform</a:t>
            </a:r>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439157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26</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27</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28</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conclusion,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Cloud native is here -  Its not </a:t>
            </a:r>
            <a:r>
              <a:rPr lang="en-US" sz="1200" kern="1200" baseline="0" dirty="0" err="1" smtClean="0">
                <a:solidFill>
                  <a:schemeClr val="tx1"/>
                </a:solidFill>
                <a:effectLst/>
                <a:latin typeface="+mn-lt"/>
                <a:ea typeface="+mn-ea"/>
                <a:cs typeface="+mn-cs"/>
              </a:rPr>
              <a:t>iphone</a:t>
            </a:r>
            <a:r>
              <a:rPr lang="en-US" sz="1200" kern="1200" baseline="0" dirty="0" smtClean="0">
                <a:solidFill>
                  <a:schemeClr val="tx1"/>
                </a:solidFill>
                <a:effectLst/>
                <a:latin typeface="+mn-lt"/>
                <a:ea typeface="+mn-ea"/>
                <a:cs typeface="+mn-cs"/>
              </a:rPr>
              <a:t> version 1,  its not  hipster software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We see massive adoption with large enterprise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Trends</a:t>
            </a:r>
            <a:r>
              <a:rPr lang="en-US" sz="1200" kern="1200" baseline="0" dirty="0" smtClean="0">
                <a:solidFill>
                  <a:schemeClr val="tx1"/>
                </a:solidFill>
                <a:latin typeface="+mn-lt"/>
                <a:ea typeface="+mn-ea"/>
                <a:cs typeface="+mn-cs"/>
              </a:rPr>
              <a:t> show –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DevOps</a:t>
            </a:r>
          </a:p>
          <a:p>
            <a:r>
              <a:rPr lang="en-US" sz="1200" kern="1200" baseline="0" dirty="0" err="1" smtClean="0">
                <a:solidFill>
                  <a:schemeClr val="tx1"/>
                </a:solidFill>
                <a:latin typeface="+mn-lt"/>
                <a:ea typeface="+mn-ea"/>
                <a:cs typeface="+mn-cs"/>
              </a:rPr>
              <a:t>SpringBoot</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Software</a:t>
            </a:r>
          </a:p>
          <a:p>
            <a:r>
              <a:rPr lang="en-US" sz="1200" kern="1200" baseline="0" dirty="0" smtClean="0">
                <a:solidFill>
                  <a:schemeClr val="tx1"/>
                </a:solidFill>
                <a:latin typeface="+mn-lt"/>
                <a:ea typeface="+mn-ea"/>
                <a:cs typeface="+mn-cs"/>
              </a:rPr>
              <a:t>Talent shortage </a:t>
            </a:r>
            <a:endParaRPr lang="en-US" sz="1200" kern="1200" dirty="0" smtClean="0">
              <a:solidFill>
                <a:schemeClr val="tx1"/>
              </a:solidFill>
              <a:latin typeface="+mn-lt"/>
              <a:ea typeface="+mn-ea"/>
              <a:cs typeface="+mn-cs"/>
            </a:endParaRPr>
          </a:p>
        </p:txBody>
      </p:sp>
    </p:spTree>
    <p:extLst>
      <p:ext uri="{BB962C8B-B14F-4D97-AF65-F5344CB8AC3E}">
        <p14:creationId xmlns:p14="http://schemas.microsoft.com/office/powerpoint/2010/main" val="2163456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30</a:t>
            </a:fld>
            <a:endParaRPr lang="en-US"/>
          </a:p>
        </p:txBody>
      </p:sp>
    </p:spTree>
    <p:extLst>
      <p:ext uri="{BB962C8B-B14F-4D97-AF65-F5344CB8AC3E}">
        <p14:creationId xmlns:p14="http://schemas.microsoft.com/office/powerpoint/2010/main" val="1385755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begin the conversation with contrasting the past with the present. Using the auto industry as a</a:t>
            </a:r>
            <a:r>
              <a:rPr lang="en-US" sz="1200" kern="1200" baseline="0" dirty="0" smtClean="0">
                <a:solidFill>
                  <a:schemeClr val="tx1"/>
                </a:solidFill>
                <a:effectLst/>
                <a:latin typeface="+mn-lt"/>
                <a:ea typeface="+mn-ea"/>
                <a:cs typeface="+mn-cs"/>
              </a:rPr>
              <a:t> backdrop, we examine at how industrialization changed manufacturing for good.</a:t>
            </a:r>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3604498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Silicon Valley…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31</a:t>
            </a:fld>
            <a:endParaRPr lang="en-US"/>
          </a:p>
        </p:txBody>
      </p:sp>
    </p:spTree>
    <p:extLst>
      <p:ext uri="{BB962C8B-B14F-4D97-AF65-F5344CB8AC3E}">
        <p14:creationId xmlns:p14="http://schemas.microsoft.com/office/powerpoint/2010/main" val="3082344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8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1913, Henry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Ford at Ford</a:t>
            </a:r>
            <a:r>
              <a:rPr lang="en-US" sz="1200" kern="1200" baseline="0" dirty="0" smtClean="0">
                <a:solidFill>
                  <a:schemeClr val="tx1"/>
                </a:solidFill>
                <a:effectLst/>
                <a:latin typeface="+mn-lt"/>
                <a:ea typeface="+mn-ea"/>
                <a:cs typeface="+mn-cs"/>
              </a:rPr>
              <a:t> motors </a:t>
            </a:r>
            <a:r>
              <a:rPr lang="en-US" sz="1200" kern="1200" dirty="0" smtClean="0">
                <a:solidFill>
                  <a:schemeClr val="tx1"/>
                </a:solidFill>
                <a:effectLst/>
                <a:latin typeface="+mn-lt"/>
                <a:ea typeface="+mn-ea"/>
                <a:cs typeface="+mn-cs"/>
              </a:rPr>
              <a:t>cut the time it took the produce a model T car by half</a:t>
            </a:r>
            <a:r>
              <a:rPr lang="en-US" sz="1200" kern="1200" baseline="0" dirty="0" smtClean="0">
                <a:solidFill>
                  <a:schemeClr val="tx1"/>
                </a:solidFill>
                <a:effectLst/>
                <a:latin typeface="+mn-lt"/>
                <a:ea typeface="+mn-ea"/>
                <a:cs typeface="+mn-cs"/>
              </a:rPr>
              <a:t> kicking off a </a:t>
            </a:r>
            <a:r>
              <a:rPr lang="en-US" sz="1200" kern="1200" dirty="0" smtClean="0">
                <a:solidFill>
                  <a:schemeClr val="tx1"/>
                </a:solidFill>
                <a:effectLst/>
                <a:latin typeface="+mn-lt"/>
                <a:ea typeface="+mn-ea"/>
                <a:cs typeface="+mn-cs"/>
              </a:rPr>
              <a:t>manufacturing revolution, birth of the auto industry and for the first time, cars became mainstream.</a:t>
            </a:r>
          </a:p>
          <a:p>
            <a:endParaRPr lang="en-US" dirty="0"/>
          </a:p>
        </p:txBody>
      </p:sp>
    </p:spTree>
    <p:extLst>
      <p:ext uri="{BB962C8B-B14F-4D97-AF65-F5344CB8AC3E}">
        <p14:creationId xmlns:p14="http://schemas.microsoft.com/office/powerpoint/2010/main" val="3531619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kern="1200" dirty="0" smtClean="0">
                <a:solidFill>
                  <a:schemeClr val="tx1"/>
                </a:solidFill>
                <a:effectLst/>
                <a:latin typeface="+mn-lt"/>
                <a:ea typeface="+mn-ea"/>
                <a:cs typeface="+mn-cs"/>
              </a:rPr>
              <a:t>Today most modern car factories roll out brand-new cars in 18 hours from sheet-metal to showroom with 100 times the number of features.</a:t>
            </a:r>
          </a:p>
          <a:p>
            <a:pPr algn="l"/>
            <a:endParaRPr lang="en-US" sz="1200" kern="1200" dirty="0" smtClean="0">
              <a:solidFill>
                <a:schemeClr val="tx1"/>
              </a:solidFill>
              <a:effectLst/>
              <a:latin typeface="+mn-lt"/>
              <a:ea typeface="+mn-ea"/>
              <a:cs typeface="+mn-cs"/>
            </a:endParaRPr>
          </a:p>
          <a:p>
            <a:pPr algn="l"/>
            <a:r>
              <a:rPr lang="en-US" sz="1200" kern="1200" dirty="0" smtClean="0">
                <a:solidFill>
                  <a:schemeClr val="tx1"/>
                </a:solidFill>
                <a:effectLst/>
                <a:latin typeface="+mn-lt"/>
                <a:ea typeface="+mn-ea"/>
                <a:cs typeface="+mn-cs"/>
              </a:rPr>
              <a:t>What enabled this massive change was automation</a:t>
            </a:r>
            <a:r>
              <a:rPr lang="en-US" sz="1200" kern="1200" baseline="0" dirty="0" smtClean="0">
                <a:solidFill>
                  <a:schemeClr val="tx1"/>
                </a:solidFill>
                <a:effectLst/>
                <a:latin typeface="+mn-lt"/>
                <a:ea typeface="+mn-ea"/>
                <a:cs typeface="+mn-cs"/>
              </a:rPr>
              <a:t> and a NEW way of building cars started to emerge with incredible innovation that continues till date</a:t>
            </a:r>
          </a:p>
        </p:txBody>
      </p:sp>
    </p:spTree>
    <p:extLst>
      <p:ext uri="{BB962C8B-B14F-4D97-AF65-F5344CB8AC3E}">
        <p14:creationId xmlns:p14="http://schemas.microsoft.com/office/powerpoint/2010/main" val="4206523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And if we look at how software is build and deployed today, for many enterprises, it still takes 6-9 months from an idea to deployment in production.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Many Dev and Ops teams </a:t>
            </a:r>
            <a:r>
              <a:rPr lang="en-US" sz="1200" kern="1200" dirty="0" err="1" smtClean="0">
                <a:solidFill>
                  <a:schemeClr val="tx1"/>
                </a:solidFill>
                <a:latin typeface="+mn-lt"/>
                <a:ea typeface="+mn-ea"/>
                <a:cs typeface="+mn-cs"/>
              </a:rPr>
              <a:t>foilow</a:t>
            </a:r>
            <a:r>
              <a:rPr lang="en-US" sz="1200" kern="1200" dirty="0" smtClean="0">
                <a:solidFill>
                  <a:schemeClr val="tx1"/>
                </a:solidFill>
                <a:latin typeface="+mn-lt"/>
                <a:ea typeface="+mn-ea"/>
                <a:cs typeface="+mn-cs"/>
              </a:rPr>
              <a:t> a version of the waterfall model with varying degrees of Agile/Scrum methodology applied to it. But that doesn't really change the fact that most of your developers are still waiting for the Release to train arrive. They can’t deploy to production whenever they want and are tied to release cycles that may happen as frequently as two weeks or as infrequently as every 3 mos.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18786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contrast you have the early innovators</a:t>
            </a:r>
            <a:r>
              <a:rPr lang="en-US" sz="1200" kern="1200" baseline="0" dirty="0" smtClean="0">
                <a:solidFill>
                  <a:schemeClr val="tx1"/>
                </a:solidFill>
                <a:effectLst/>
                <a:latin typeface="+mn-lt"/>
                <a:ea typeface="+mn-ea"/>
                <a:cs typeface="+mn-cs"/>
              </a:rPr>
              <a:t> who have fully embraced and adopted an approach to software where </a:t>
            </a:r>
            <a:r>
              <a:rPr lang="en-US" sz="1200" kern="1200" dirty="0" smtClean="0">
                <a:solidFill>
                  <a:schemeClr val="tx1"/>
                </a:solidFill>
                <a:latin typeface="+mn-lt"/>
                <a:ea typeface="+mn-ea"/>
                <a:cs typeface="+mn-cs"/>
              </a:rPr>
              <a:t>There is no release cycle there is just a deploy button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 financial Wealth management company (</a:t>
            </a:r>
            <a:r>
              <a:rPr lang="en-US" sz="1200" kern="1200" dirty="0" err="1" smtClean="0">
                <a:solidFill>
                  <a:schemeClr val="tx1"/>
                </a:solidFill>
                <a:effectLst/>
                <a:latin typeface="+mn-lt"/>
                <a:ea typeface="+mn-ea"/>
                <a:cs typeface="+mn-cs"/>
              </a:rPr>
              <a:t>Wealthfront</a:t>
            </a:r>
            <a:r>
              <a:rPr lang="en-US" sz="1200" kern="1200" dirty="0" smtClean="0">
                <a:solidFill>
                  <a:schemeClr val="tx1"/>
                </a:solidFill>
                <a:effectLst/>
                <a:latin typeface="+mn-lt"/>
                <a:ea typeface="+mn-ea"/>
                <a:cs typeface="+mn-cs"/>
              </a:rPr>
              <a:t> in</a:t>
            </a:r>
            <a:r>
              <a:rPr lang="en-US" sz="1200" kern="1200" baseline="0" dirty="0" smtClean="0">
                <a:solidFill>
                  <a:schemeClr val="tx1"/>
                </a:solidFill>
                <a:effectLst/>
                <a:latin typeface="+mn-lt"/>
                <a:ea typeface="+mn-ea"/>
                <a:cs typeface="+mn-cs"/>
              </a:rPr>
              <a:t> this case) proudly p</a:t>
            </a:r>
            <a:r>
              <a:rPr lang="en-US" sz="1200" kern="1200" dirty="0" smtClean="0">
                <a:solidFill>
                  <a:schemeClr val="tx1"/>
                </a:solidFill>
                <a:latin typeface="+mn-lt"/>
                <a:ea typeface="+mn-ea"/>
                <a:cs typeface="+mn-cs"/>
              </a:rPr>
              <a:t>ublishes on their external webpage how often they push code to production. </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effectLst/>
                <a:latin typeface="+mn-lt"/>
                <a:ea typeface="+mn-ea"/>
                <a:cs typeface="+mn-cs"/>
              </a:rPr>
              <a:t>Wealthfront</a:t>
            </a:r>
            <a:r>
              <a:rPr lang="en-US" sz="1200" kern="1200" baseline="0" dirty="0" smtClean="0">
                <a:solidFill>
                  <a:schemeClr val="tx1"/>
                </a:solidFill>
                <a:effectLst/>
                <a:latin typeface="+mn-lt"/>
                <a:ea typeface="+mn-ea"/>
                <a:cs typeface="+mn-cs"/>
              </a:rPr>
              <a:t> was founded in 2011 and now manages $2.5b and u</a:t>
            </a:r>
            <a:r>
              <a:rPr lang="en-US" sz="1200" kern="1200" dirty="0" smtClean="0">
                <a:solidFill>
                  <a:schemeClr val="tx1"/>
                </a:solidFill>
                <a:latin typeface="+mn-lt"/>
                <a:ea typeface="+mn-ea"/>
                <a:cs typeface="+mn-cs"/>
              </a:rPr>
              <a:t>ses software as a competitive advantage</a:t>
            </a: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298749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clearly the ability to go fast matters, but that's only HALF the story.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other half is the ability to optimize,</a:t>
            </a:r>
            <a:r>
              <a:rPr lang="en-US" sz="1200" kern="1200" baseline="0" dirty="0" smtClean="0">
                <a:solidFill>
                  <a:schemeClr val="tx1"/>
                </a:solidFill>
                <a:latin typeface="+mn-lt"/>
                <a:ea typeface="+mn-ea"/>
                <a:cs typeface="+mn-cs"/>
              </a:rPr>
              <a:t> the </a:t>
            </a:r>
            <a:r>
              <a:rPr lang="en-US" sz="1200" kern="1200" dirty="0" smtClean="0">
                <a:solidFill>
                  <a:schemeClr val="tx1"/>
                </a:solidFill>
                <a:effectLst/>
                <a:latin typeface="+mn-lt"/>
                <a:ea typeface="+mn-ea"/>
                <a:cs typeface="+mn-cs"/>
              </a:rPr>
              <a:t>ability to react</a:t>
            </a:r>
            <a:r>
              <a:rPr lang="en-US" sz="1200" kern="1200" baseline="0" dirty="0" smtClean="0">
                <a:solidFill>
                  <a:schemeClr val="tx1"/>
                </a:solidFill>
                <a:effectLst/>
                <a:latin typeface="+mn-lt"/>
                <a:ea typeface="+mn-ea"/>
                <a:cs typeface="+mn-cs"/>
              </a:rPr>
              <a:t> to changes in near real-time. And building software in a modern way.</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In the auto industry it wasn't just the ability to push out cars faster. It was about</a:t>
            </a:r>
            <a:r>
              <a:rPr lang="en-US" sz="1200" kern="1200" baseline="0" dirty="0" smtClean="0">
                <a:solidFill>
                  <a:schemeClr val="tx1"/>
                </a:solidFill>
                <a:latin typeface="+mn-lt"/>
                <a:ea typeface="+mn-ea"/>
                <a:cs typeface="+mn-cs"/>
              </a:rPr>
              <a:t> building cars in a way that’s </a:t>
            </a:r>
            <a:r>
              <a:rPr lang="en-US" sz="1200" kern="1200" baseline="0" dirty="0" smtClean="0">
                <a:solidFill>
                  <a:schemeClr val="tx1"/>
                </a:solidFill>
                <a:effectLst/>
                <a:latin typeface="+mn-lt"/>
                <a:ea typeface="+mn-ea"/>
                <a:cs typeface="+mn-cs"/>
              </a:rPr>
              <a:t>predictable, automated and reliable.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the software industry, its not about pushing code to production every 11 seconds (like </a:t>
            </a:r>
            <a:r>
              <a:rPr lang="en-US" sz="1200" kern="1200" baseline="0" dirty="0" err="1" smtClean="0">
                <a:solidFill>
                  <a:schemeClr val="tx1"/>
                </a:solidFill>
                <a:effectLst/>
                <a:latin typeface="+mn-lt"/>
                <a:ea typeface="+mn-ea"/>
                <a:cs typeface="+mn-cs"/>
              </a:rPr>
              <a:t>amazon.com</a:t>
            </a:r>
            <a:r>
              <a:rPr lang="en-US" sz="1200" kern="1200" baseline="0" dirty="0" smtClean="0">
                <a:solidFill>
                  <a:schemeClr val="tx1"/>
                </a:solidFill>
                <a:effectLst/>
                <a:latin typeface="+mn-lt"/>
                <a:ea typeface="+mn-ea"/>
                <a:cs typeface="+mn-cs"/>
              </a:rPr>
              <a:t> and many others), it</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s that you are ALWAYS ready to push code to production. At any given time. And that changes how you build, deploy and approach software.</a:t>
            </a: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4187978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Now, you might have seen some version of the story where</a:t>
            </a:r>
            <a:r>
              <a:rPr lang="en-US" sz="1200" kern="1200" baseline="0" dirty="0" smtClean="0">
                <a:solidFill>
                  <a:schemeClr val="tx1"/>
                </a:solidFill>
                <a:latin typeface="+mn-lt"/>
                <a:ea typeface="+mn-ea"/>
                <a:cs typeface="+mn-cs"/>
              </a:rPr>
              <a:t> several </a:t>
            </a:r>
            <a:r>
              <a:rPr lang="en-US" sz="1200" kern="1200" dirty="0" smtClean="0">
                <a:solidFill>
                  <a:schemeClr val="tx1"/>
                </a:solidFill>
                <a:effectLst/>
                <a:latin typeface="+mn-lt"/>
                <a:ea typeface="+mn-ea"/>
                <a:cs typeface="+mn-cs"/>
              </a:rPr>
              <a:t>Silicon Valley companies are disrupting traditional industries and creating tremendous value.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Uber</a:t>
            </a:r>
            <a:r>
              <a:rPr lang="en-US" sz="1200" kern="1200" dirty="0" smtClean="0">
                <a:solidFill>
                  <a:schemeClr val="tx1"/>
                </a:solidFill>
                <a:effectLst/>
                <a:latin typeface="+mn-lt"/>
                <a:ea typeface="+mn-ea"/>
                <a:cs typeface="+mn-cs"/>
              </a:rPr>
              <a:t> has no cars, </a:t>
            </a:r>
            <a:r>
              <a:rPr lang="en-US" sz="1200" kern="1200" dirty="0" err="1" smtClean="0">
                <a:solidFill>
                  <a:schemeClr val="tx1"/>
                </a:solidFill>
                <a:effectLst/>
                <a:latin typeface="+mn-lt"/>
                <a:ea typeface="+mn-ea"/>
                <a:cs typeface="+mn-cs"/>
              </a:rPr>
              <a:t>AirBnB</a:t>
            </a:r>
            <a:r>
              <a:rPr lang="en-US" sz="1200" kern="1200" dirty="0" smtClean="0">
                <a:solidFill>
                  <a:schemeClr val="tx1"/>
                </a:solidFill>
                <a:effectLst/>
                <a:latin typeface="+mn-lt"/>
                <a:ea typeface="+mn-ea"/>
                <a:cs typeface="+mn-cs"/>
              </a:rPr>
              <a:t> owns no real estate,  Facebook doesn’t generate content and Amazon has no retail stores. This</a:t>
            </a:r>
            <a:r>
              <a:rPr lang="en-US" sz="1200" kern="1200" baseline="0" dirty="0" smtClean="0">
                <a:solidFill>
                  <a:schemeClr val="tx1"/>
                </a:solidFill>
                <a:effectLst/>
                <a:latin typeface="+mn-lt"/>
                <a:ea typeface="+mn-ea"/>
                <a:cs typeface="+mn-cs"/>
              </a:rPr>
              <a:t> is all based on software. And that’s really a great story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[NOTE: these figures are approximate market cap as of 10/1/2016, and press reports for private companies]</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9</a:t>
            </a:fld>
            <a:endParaRPr lang="en-US"/>
          </a:p>
        </p:txBody>
      </p:sp>
    </p:spTree>
    <p:extLst>
      <p:ext uri="{BB962C8B-B14F-4D97-AF65-F5344CB8AC3E}">
        <p14:creationId xmlns:p14="http://schemas.microsoft.com/office/powerpoint/2010/main" val="162556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46.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9.png"/><Relationship Id="rId5" Type="http://schemas.openxmlformats.org/officeDocument/2006/relationships/image" Target="../media/image54.png"/><Relationship Id="rId6" Type="http://schemas.openxmlformats.org/officeDocument/2006/relationships/image" Target="../media/image28.png"/><Relationship Id="rId7"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48.em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9.jp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0.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a:extLst>
              <a:ext uri="{28A0092B-C50C-407E-A947-70E740481C1C}">
                <a14:useLocalDpi xmlns:a14="http://schemas.microsoft.com/office/drawing/2010/main" val="0"/>
              </a:ext>
            </a:extLst>
          </a:blip>
          <a:srcRect t="9350" b="9350"/>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84995"/>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chemeClr val="accent2"/>
                </a:solidFill>
                <a:effectLst>
                  <a:outerShdw blurRad="50800" dist="38100" dir="5400000" algn="t" rotWithShape="0">
                    <a:prstClr val="black">
                      <a:alpha val="40000"/>
                    </a:prstClr>
                  </a:outerShdw>
                </a:effectLst>
                <a:latin typeface="Arial"/>
                <a:cs typeface="Arial"/>
              </a:rPr>
              <a:t>BRIDGING INTO</a:t>
            </a:r>
            <a:br>
              <a:rPr lang="en-US" sz="4200" b="1" spc="-100" dirty="0" smtClean="0">
                <a:solidFill>
                  <a:schemeClr val="accent2"/>
                </a:solidFill>
                <a:effectLst>
                  <a:outerShdw blurRad="50800" dist="38100" dir="5400000" algn="t" rotWithShape="0">
                    <a:prstClr val="black">
                      <a:alpha val="40000"/>
                    </a:prstClr>
                  </a:outerShdw>
                </a:effectLst>
                <a:latin typeface="Arial"/>
                <a:cs typeface="Arial"/>
              </a:rPr>
            </a:br>
            <a:r>
              <a:rPr lang="en-US" sz="4200" b="1" spc="-100" dirty="0" smtClean="0">
                <a:solidFill>
                  <a:schemeClr val="accent2"/>
                </a:solidFill>
                <a:effectLst>
                  <a:outerShdw blurRad="50800" dist="38100" dir="5400000" algn="t" rotWithShape="0">
                    <a:prstClr val="black">
                      <a:alpha val="40000"/>
                    </a:prstClr>
                  </a:outerShdw>
                </a:effectLst>
                <a:latin typeface="Arial"/>
                <a:cs typeface="Arial"/>
              </a:rPr>
              <a:t>A DIGITAL FUTURE</a:t>
            </a:r>
          </a:p>
        </p:txBody>
      </p:sp>
    </p:spTree>
    <p:extLst>
      <p:ext uri="{BB962C8B-B14F-4D97-AF65-F5344CB8AC3E}">
        <p14:creationId xmlns:p14="http://schemas.microsoft.com/office/powerpoint/2010/main" val="2364636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The </a:t>
            </a:r>
            <a:r>
              <a:rPr lang="en-US" dirty="0" smtClean="0">
                <a:solidFill>
                  <a:schemeClr val="tx2"/>
                </a:solidFill>
              </a:rPr>
              <a:t>enterprise </a:t>
            </a:r>
            <a:r>
              <a:rPr lang="en-US" dirty="0"/>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pPr/>
              <a:t>10</a:t>
            </a:fld>
            <a:endParaRPr lang="en-US"/>
          </a:p>
        </p:txBody>
      </p:sp>
      <p:grpSp>
        <p:nvGrpSpPr>
          <p:cNvPr id="5" name="Group 4"/>
          <p:cNvGrpSpPr/>
          <p:nvPr/>
        </p:nvGrpSpPr>
        <p:grpSpPr>
          <a:xfrm>
            <a:off x="2182079" y="1232845"/>
            <a:ext cx="6287580" cy="2748005"/>
            <a:chOff x="2152769" y="1345200"/>
            <a:chExt cx="6287580" cy="2748005"/>
          </a:xfrm>
        </p:grpSpPr>
        <p:sp>
          <p:nvSpPr>
            <p:cNvPr id="6" name="TextBox 5"/>
            <p:cNvSpPr txBox="1"/>
            <p:nvPr/>
          </p:nvSpPr>
          <p:spPr>
            <a:xfrm>
              <a:off x="2152769" y="3409306"/>
              <a:ext cx="1560286" cy="584776"/>
            </a:xfrm>
            <a:prstGeom prst="rect">
              <a:avLst/>
            </a:prstGeom>
            <a:noFill/>
            <a:effectLst/>
          </p:spPr>
          <p:txBody>
            <a:bodyPr wrap="square" lIns="0" rIns="0" rtlCol="0">
              <a:spAutoFit/>
            </a:bodyPr>
            <a:lstStyle/>
            <a:p>
              <a:r>
                <a:rPr lang="en-US" sz="1600" b="1" dirty="0" smtClean="0">
                  <a:solidFill>
                    <a:srgbClr val="008774"/>
                  </a:solidFill>
                  <a:latin typeface="Arial"/>
                  <a:cs typeface="Arial"/>
                </a:rPr>
                <a:t>$</a:t>
              </a:r>
              <a:r>
                <a:rPr lang="en-US" sz="3200" b="1" dirty="0" smtClean="0">
                  <a:solidFill>
                    <a:srgbClr val="008774"/>
                  </a:solidFill>
                  <a:latin typeface="Arial"/>
                  <a:cs typeface="Arial"/>
                </a:rPr>
                <a:t>27</a:t>
              </a:r>
              <a:r>
                <a:rPr lang="en-US" sz="1600" b="1" dirty="0" smtClean="0">
                  <a:solidFill>
                    <a:srgbClr val="008774"/>
                  </a:solidFill>
                  <a:latin typeface="Arial"/>
                  <a:cs typeface="Arial"/>
                </a:rPr>
                <a:t>BN</a:t>
              </a:r>
              <a:endParaRPr lang="en-US" sz="1600" b="1" dirty="0">
                <a:solidFill>
                  <a:srgbClr val="008774"/>
                </a:solidFill>
                <a:latin typeface="Arial"/>
                <a:cs typeface="Arial"/>
              </a:endParaRPr>
            </a:p>
          </p:txBody>
        </p:sp>
        <p:sp>
          <p:nvSpPr>
            <p:cNvPr id="7" name="TextBox 6"/>
            <p:cNvSpPr txBox="1"/>
            <p:nvPr/>
          </p:nvSpPr>
          <p:spPr>
            <a:xfrm>
              <a:off x="6419898" y="1345200"/>
              <a:ext cx="1560286" cy="584776"/>
            </a:xfrm>
            <a:prstGeom prst="rect">
              <a:avLst/>
            </a:prstGeom>
            <a:noFill/>
            <a:effectLst/>
          </p:spPr>
          <p:txBody>
            <a:bodyPr wrap="square" lIns="0" rIns="0" rtlCol="0">
              <a:spAutoFit/>
            </a:bodyPr>
            <a:lstStyle/>
            <a:p>
              <a:r>
                <a:rPr lang="en-US" sz="1600" b="1" dirty="0" smtClean="0">
                  <a:solidFill>
                    <a:srgbClr val="008774"/>
                  </a:solidFill>
                  <a:latin typeface="Arial"/>
                  <a:cs typeface="Arial"/>
                </a:rPr>
                <a:t>$</a:t>
              </a:r>
              <a:r>
                <a:rPr lang="en-US" sz="3200" b="1" dirty="0" smtClean="0">
                  <a:solidFill>
                    <a:srgbClr val="008774"/>
                  </a:solidFill>
                  <a:latin typeface="Arial"/>
                  <a:cs typeface="Arial"/>
                </a:rPr>
                <a:t>70</a:t>
              </a:r>
              <a:r>
                <a:rPr lang="en-US" sz="1600" b="1" dirty="0" smtClean="0">
                  <a:solidFill>
                    <a:srgbClr val="008774"/>
                  </a:solidFill>
                  <a:latin typeface="Arial"/>
                  <a:cs typeface="Arial"/>
                </a:rPr>
                <a:t>BN</a:t>
              </a:r>
              <a:endParaRPr lang="en-US" sz="1600" b="1" dirty="0">
                <a:solidFill>
                  <a:srgbClr val="008774"/>
                </a:solidFill>
                <a:latin typeface="Arial"/>
                <a:cs typeface="Arial"/>
              </a:endParaRPr>
            </a:p>
          </p:txBody>
        </p:sp>
        <p:sp>
          <p:nvSpPr>
            <p:cNvPr id="8" name="TextBox 7"/>
            <p:cNvSpPr txBox="1"/>
            <p:nvPr/>
          </p:nvSpPr>
          <p:spPr>
            <a:xfrm>
              <a:off x="6394668" y="2391595"/>
              <a:ext cx="1560286" cy="584776"/>
            </a:xfrm>
            <a:prstGeom prst="rect">
              <a:avLst/>
            </a:prstGeom>
            <a:noFill/>
            <a:effectLst/>
          </p:spPr>
          <p:txBody>
            <a:bodyPr wrap="square" lIns="0" rIns="0" rtlCol="0">
              <a:spAutoFit/>
            </a:bodyPr>
            <a:lstStyle/>
            <a:p>
              <a:r>
                <a:rPr lang="en-US" sz="1600" b="1" dirty="0" smtClean="0">
                  <a:solidFill>
                    <a:srgbClr val="008774"/>
                  </a:solidFill>
                  <a:latin typeface="Arial"/>
                  <a:cs typeface="Arial"/>
                </a:rPr>
                <a:t>$</a:t>
              </a:r>
              <a:r>
                <a:rPr lang="en-US" sz="3200" b="1" dirty="0" smtClean="0">
                  <a:solidFill>
                    <a:srgbClr val="008774"/>
                  </a:solidFill>
                  <a:latin typeface="Arial"/>
                  <a:cs typeface="Arial"/>
                </a:rPr>
                <a:t>158</a:t>
              </a:r>
              <a:r>
                <a:rPr lang="en-US" sz="1600" b="1" dirty="0" smtClean="0">
                  <a:solidFill>
                    <a:srgbClr val="008774"/>
                  </a:solidFill>
                  <a:latin typeface="Arial"/>
                  <a:cs typeface="Arial"/>
                </a:rPr>
                <a:t>BN</a:t>
              </a:r>
            </a:p>
          </p:txBody>
        </p:sp>
        <p:sp>
          <p:nvSpPr>
            <p:cNvPr id="9" name="TextBox 8"/>
            <p:cNvSpPr txBox="1"/>
            <p:nvPr/>
          </p:nvSpPr>
          <p:spPr>
            <a:xfrm>
              <a:off x="2152769" y="2395325"/>
              <a:ext cx="1560286" cy="584776"/>
            </a:xfrm>
            <a:prstGeom prst="rect">
              <a:avLst/>
            </a:prstGeom>
            <a:noFill/>
            <a:effectLst/>
          </p:spPr>
          <p:txBody>
            <a:bodyPr wrap="square" lIns="0" rIns="0" rtlCol="0">
              <a:spAutoFit/>
            </a:bodyPr>
            <a:lstStyle/>
            <a:p>
              <a:r>
                <a:rPr lang="en-US" sz="1600" b="1" dirty="0" smtClean="0">
                  <a:solidFill>
                    <a:srgbClr val="008774"/>
                  </a:solidFill>
                  <a:latin typeface="Arial"/>
                  <a:cs typeface="Arial"/>
                </a:rPr>
                <a:t>$</a:t>
              </a:r>
              <a:r>
                <a:rPr lang="en-US" sz="3200" b="1" dirty="0" smtClean="0">
                  <a:solidFill>
                    <a:srgbClr val="008774"/>
                  </a:solidFill>
                  <a:latin typeface="Arial"/>
                  <a:cs typeface="Arial"/>
                </a:rPr>
                <a:t>25</a:t>
              </a:r>
              <a:r>
                <a:rPr lang="en-US" sz="1600" b="1" dirty="0" smtClean="0">
                  <a:solidFill>
                    <a:srgbClr val="008774"/>
                  </a:solidFill>
                  <a:latin typeface="Arial"/>
                  <a:cs typeface="Arial"/>
                </a:rPr>
                <a:t>BN</a:t>
              </a:r>
            </a:p>
          </p:txBody>
        </p:sp>
        <p:sp>
          <p:nvSpPr>
            <p:cNvPr id="10" name="TextBox 9"/>
            <p:cNvSpPr txBox="1"/>
            <p:nvPr/>
          </p:nvSpPr>
          <p:spPr>
            <a:xfrm>
              <a:off x="6446546" y="3508429"/>
              <a:ext cx="1993803" cy="584776"/>
            </a:xfrm>
            <a:prstGeom prst="rect">
              <a:avLst/>
            </a:prstGeom>
            <a:noFill/>
            <a:effectLst/>
          </p:spPr>
          <p:txBody>
            <a:bodyPr wrap="square" lIns="0" rIns="0" rtlCol="0">
              <a:spAutoFit/>
            </a:bodyPr>
            <a:lstStyle/>
            <a:p>
              <a:r>
                <a:rPr lang="en-US" sz="1600" b="1" dirty="0" smtClean="0">
                  <a:solidFill>
                    <a:srgbClr val="008774"/>
                  </a:solidFill>
                  <a:latin typeface="Arial"/>
                  <a:cs typeface="Arial"/>
                </a:rPr>
                <a:t>$</a:t>
              </a:r>
              <a:r>
                <a:rPr lang="en-US" sz="3200" b="1" dirty="0" smtClean="0">
                  <a:solidFill>
                    <a:srgbClr val="008774"/>
                  </a:solidFill>
                  <a:latin typeface="Arial"/>
                  <a:cs typeface="Arial"/>
                </a:rPr>
                <a:t>25</a:t>
              </a:r>
              <a:r>
                <a:rPr lang="en-US" sz="1600" b="1" dirty="0" smtClean="0">
                  <a:solidFill>
                    <a:srgbClr val="008774"/>
                  </a:solidFill>
                  <a:latin typeface="Arial"/>
                  <a:cs typeface="Arial"/>
                </a:rPr>
                <a:t>BN</a:t>
              </a:r>
              <a:endParaRPr lang="en-US" sz="1600" b="1" dirty="0">
                <a:solidFill>
                  <a:srgbClr val="008774"/>
                </a:solidFill>
                <a:latin typeface="Arial"/>
                <a:cs typeface="Arial"/>
              </a:endParaRPr>
            </a:p>
          </p:txBody>
        </p:sp>
        <p:sp>
          <p:nvSpPr>
            <p:cNvPr id="11" name="TextBox 10"/>
            <p:cNvSpPr txBox="1"/>
            <p:nvPr/>
          </p:nvSpPr>
          <p:spPr>
            <a:xfrm>
              <a:off x="2152769" y="1353250"/>
              <a:ext cx="2027781" cy="584776"/>
            </a:xfrm>
            <a:prstGeom prst="rect">
              <a:avLst/>
            </a:prstGeom>
            <a:noFill/>
            <a:effectLst/>
          </p:spPr>
          <p:txBody>
            <a:bodyPr wrap="square" lIns="0" rIns="0" rtlCol="0">
              <a:spAutoFit/>
            </a:bodyPr>
            <a:lstStyle/>
            <a:p>
              <a:r>
                <a:rPr lang="en-US" sz="1600" b="1" dirty="0" smtClean="0">
                  <a:solidFill>
                    <a:srgbClr val="008774"/>
                  </a:solidFill>
                  <a:latin typeface="Arial"/>
                  <a:cs typeface="Arial"/>
                </a:rPr>
                <a:t>$</a:t>
              </a:r>
              <a:r>
                <a:rPr lang="en-US" sz="3200" b="1" dirty="0" smtClean="0">
                  <a:solidFill>
                    <a:srgbClr val="008774"/>
                  </a:solidFill>
                  <a:latin typeface="Arial"/>
                  <a:cs typeface="Arial"/>
                </a:rPr>
                <a:t>159</a:t>
              </a:r>
              <a:r>
                <a:rPr lang="en-US" sz="1600" b="1" dirty="0" smtClean="0">
                  <a:solidFill>
                    <a:srgbClr val="008774"/>
                  </a:solidFill>
                  <a:latin typeface="Arial"/>
                  <a:cs typeface="Arial"/>
                </a:rPr>
                <a:t>BN</a:t>
              </a:r>
              <a:endParaRPr lang="en-US" sz="1600" b="1" dirty="0">
                <a:solidFill>
                  <a:srgbClr val="008774"/>
                </a:solidFill>
                <a:latin typeface="Arial"/>
                <a:cs typeface="Arial"/>
              </a:endParaRPr>
            </a:p>
          </p:txBody>
        </p:sp>
      </p:grpSp>
      <p:grpSp>
        <p:nvGrpSpPr>
          <p:cNvPr id="12" name="Group 11"/>
          <p:cNvGrpSpPr/>
          <p:nvPr/>
        </p:nvGrpSpPr>
        <p:grpSpPr>
          <a:xfrm>
            <a:off x="1987052" y="1215463"/>
            <a:ext cx="4252803" cy="3018139"/>
            <a:chOff x="1987052" y="1215463"/>
            <a:chExt cx="4252803" cy="3018139"/>
          </a:xfrm>
        </p:grpSpPr>
        <p:cxnSp>
          <p:nvCxnSpPr>
            <p:cNvPr id="13" name="Straight Connector 12"/>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9" name="Picture 18"/>
          <p:cNvPicPr>
            <a:picLocks noChangeAspect="1"/>
          </p:cNvPicPr>
          <p:nvPr/>
        </p:nvPicPr>
        <p:blipFill>
          <a:blip r:embed="rId3"/>
          <a:stretch>
            <a:fillRect/>
          </a:stretch>
        </p:blipFill>
        <p:spPr>
          <a:xfrm>
            <a:off x="871540" y="3457679"/>
            <a:ext cx="840940" cy="700784"/>
          </a:xfrm>
          <a:prstGeom prst="rect">
            <a:avLst/>
          </a:prstGeom>
        </p:spPr>
      </p:pic>
      <p:pic>
        <p:nvPicPr>
          <p:cNvPr id="20" name="Picture 19"/>
          <p:cNvPicPr>
            <a:picLocks noChangeAspect="1"/>
          </p:cNvPicPr>
          <p:nvPr/>
        </p:nvPicPr>
        <p:blipFill>
          <a:blip r:embed="rId4"/>
          <a:stretch>
            <a:fillRect/>
          </a:stretch>
        </p:blipFill>
        <p:spPr>
          <a:xfrm>
            <a:off x="5130576" y="1322466"/>
            <a:ext cx="967275" cy="575864"/>
          </a:xfrm>
          <a:prstGeom prst="rect">
            <a:avLst/>
          </a:prstGeom>
        </p:spPr>
      </p:pic>
      <p:pic>
        <p:nvPicPr>
          <p:cNvPr id="21" name="Picture 20"/>
          <p:cNvPicPr>
            <a:picLocks noChangeAspect="1"/>
          </p:cNvPicPr>
          <p:nvPr/>
        </p:nvPicPr>
        <p:blipFill>
          <a:blip r:embed="rId5"/>
          <a:stretch>
            <a:fillRect/>
          </a:stretch>
        </p:blipFill>
        <p:spPr>
          <a:xfrm>
            <a:off x="864386" y="2351652"/>
            <a:ext cx="848094" cy="641002"/>
          </a:xfrm>
          <a:prstGeom prst="rect">
            <a:avLst/>
          </a:prstGeom>
        </p:spPr>
      </p:pic>
      <p:pic>
        <p:nvPicPr>
          <p:cNvPr id="22" name="Picture 21"/>
          <p:cNvPicPr>
            <a:picLocks noChangeAspect="1"/>
          </p:cNvPicPr>
          <p:nvPr/>
        </p:nvPicPr>
        <p:blipFill>
          <a:blip r:embed="rId6"/>
          <a:stretch>
            <a:fillRect/>
          </a:stretch>
        </p:blipFill>
        <p:spPr>
          <a:xfrm>
            <a:off x="5052860" y="2296647"/>
            <a:ext cx="1076771" cy="806539"/>
          </a:xfrm>
          <a:prstGeom prst="rect">
            <a:avLst/>
          </a:prstGeom>
        </p:spPr>
      </p:pic>
      <p:pic>
        <p:nvPicPr>
          <p:cNvPr id="23" name="Picture 22"/>
          <p:cNvPicPr>
            <a:picLocks noChangeAspect="1"/>
          </p:cNvPicPr>
          <p:nvPr/>
        </p:nvPicPr>
        <p:blipFill>
          <a:blip r:embed="rId7"/>
          <a:stretch>
            <a:fillRect/>
          </a:stretch>
        </p:blipFill>
        <p:spPr>
          <a:xfrm>
            <a:off x="5061317" y="3536342"/>
            <a:ext cx="1094985" cy="685052"/>
          </a:xfrm>
          <a:prstGeom prst="rect">
            <a:avLst/>
          </a:prstGeom>
        </p:spPr>
      </p:pic>
      <p:pic>
        <p:nvPicPr>
          <p:cNvPr id="24" name="Picture 23" descr="Comcas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050" y="1416543"/>
            <a:ext cx="1273580" cy="321579"/>
          </a:xfrm>
          <a:prstGeom prst="rect">
            <a:avLst/>
          </a:prstGeom>
        </p:spPr>
      </p:pic>
    </p:spTree>
    <p:extLst>
      <p:ext uri="{BB962C8B-B14F-4D97-AF65-F5344CB8AC3E}">
        <p14:creationId xmlns:p14="http://schemas.microsoft.com/office/powerpoint/2010/main" val="312642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C4C4C"/>
                </a:solidFill>
              </a:rPr>
              <a:t>The </a:t>
            </a:r>
            <a:r>
              <a:rPr lang="en-US" dirty="0" smtClean="0">
                <a:solidFill>
                  <a:srgbClr val="4C4C4C"/>
                </a:solidFill>
              </a:rPr>
              <a:t>enterprise </a:t>
            </a:r>
            <a:r>
              <a:rPr lang="en-US" dirty="0"/>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pPr/>
              <a:t>11</a:t>
            </a:fld>
            <a:endParaRPr lang="en-US"/>
          </a:p>
        </p:txBody>
      </p:sp>
      <p:pic>
        <p:nvPicPr>
          <p:cNvPr id="5" name="Picture 4"/>
          <p:cNvPicPr>
            <a:picLocks noChangeAspect="1"/>
          </p:cNvPicPr>
          <p:nvPr/>
        </p:nvPicPr>
        <p:blipFill>
          <a:blip r:embed="rId3"/>
          <a:stretch>
            <a:fillRect/>
          </a:stretch>
        </p:blipFill>
        <p:spPr>
          <a:xfrm>
            <a:off x="651140" y="3483290"/>
            <a:ext cx="840940" cy="700784"/>
          </a:xfrm>
          <a:prstGeom prst="rect">
            <a:avLst/>
          </a:prstGeom>
        </p:spPr>
      </p:pic>
      <p:pic>
        <p:nvPicPr>
          <p:cNvPr id="6" name="Picture 5"/>
          <p:cNvPicPr>
            <a:picLocks noChangeAspect="1"/>
          </p:cNvPicPr>
          <p:nvPr/>
        </p:nvPicPr>
        <p:blipFill>
          <a:blip r:embed="rId4"/>
          <a:stretch>
            <a:fillRect/>
          </a:stretch>
        </p:blipFill>
        <p:spPr>
          <a:xfrm>
            <a:off x="5015131" y="1280478"/>
            <a:ext cx="967275" cy="575864"/>
          </a:xfrm>
          <a:prstGeom prst="rect">
            <a:avLst/>
          </a:prstGeom>
        </p:spPr>
      </p:pic>
      <p:pic>
        <p:nvPicPr>
          <p:cNvPr id="7" name="Picture 6"/>
          <p:cNvPicPr>
            <a:picLocks noChangeAspect="1"/>
          </p:cNvPicPr>
          <p:nvPr/>
        </p:nvPicPr>
        <p:blipFill>
          <a:blip r:embed="rId5"/>
          <a:stretch>
            <a:fillRect/>
          </a:stretch>
        </p:blipFill>
        <p:spPr>
          <a:xfrm>
            <a:off x="651140" y="2328089"/>
            <a:ext cx="848094" cy="641002"/>
          </a:xfrm>
          <a:prstGeom prst="rect">
            <a:avLst/>
          </a:prstGeom>
        </p:spPr>
      </p:pic>
      <p:pic>
        <p:nvPicPr>
          <p:cNvPr id="8" name="Picture 7"/>
          <p:cNvPicPr>
            <a:picLocks noChangeAspect="1"/>
          </p:cNvPicPr>
          <p:nvPr/>
        </p:nvPicPr>
        <p:blipFill>
          <a:blip r:embed="rId6"/>
          <a:stretch>
            <a:fillRect/>
          </a:stretch>
        </p:blipFill>
        <p:spPr>
          <a:xfrm>
            <a:off x="4937415" y="2254659"/>
            <a:ext cx="1076771" cy="806539"/>
          </a:xfrm>
          <a:prstGeom prst="rect">
            <a:avLst/>
          </a:prstGeom>
        </p:spPr>
      </p:pic>
      <p:grpSp>
        <p:nvGrpSpPr>
          <p:cNvPr id="9" name="Group 8"/>
          <p:cNvGrpSpPr/>
          <p:nvPr/>
        </p:nvGrpSpPr>
        <p:grpSpPr>
          <a:xfrm>
            <a:off x="1929380" y="1313172"/>
            <a:ext cx="6502012" cy="2839411"/>
            <a:chOff x="2067990" y="1457018"/>
            <a:chExt cx="6502012" cy="2839411"/>
          </a:xfrm>
        </p:grpSpPr>
        <p:sp>
          <p:nvSpPr>
            <p:cNvPr id="10" name="TextBox 9"/>
            <p:cNvSpPr txBox="1"/>
            <p:nvPr/>
          </p:nvSpPr>
          <p:spPr>
            <a:xfrm>
              <a:off x="2067990" y="3611170"/>
              <a:ext cx="3008035" cy="646331"/>
            </a:xfrm>
            <a:prstGeom prst="rect">
              <a:avLst/>
            </a:prstGeom>
            <a:noFill/>
            <a:effectLst/>
          </p:spPr>
          <p:txBody>
            <a:bodyPr wrap="square" lIns="0" rIns="0" rtlCol="0">
              <a:spAutoFit/>
            </a:bodyPr>
            <a:lstStyle/>
            <a:p>
              <a:r>
                <a:rPr lang="en-US" dirty="0" smtClean="0">
                  <a:solidFill>
                    <a:schemeClr val="accent1"/>
                  </a:solidFill>
                  <a:latin typeface="Arial"/>
                  <a:cs typeface="Arial"/>
                </a:rPr>
                <a:t>DevOps </a:t>
              </a:r>
              <a:r>
                <a:rPr lang="en-US" dirty="0" smtClean="0">
                  <a:solidFill>
                    <a:schemeClr val="accent1"/>
                  </a:solidFill>
                  <a:cs typeface="Arial"/>
                </a:rPr>
                <a:t>adoption with PCF</a:t>
              </a:r>
              <a:endParaRPr lang="en-US" dirty="0" smtClean="0">
                <a:solidFill>
                  <a:schemeClr val="accent1"/>
                </a:solidFill>
                <a:latin typeface="Arial"/>
                <a:cs typeface="Arial"/>
              </a:endParaRPr>
            </a:p>
            <a:p>
              <a:r>
                <a:rPr lang="en-US" dirty="0" smtClean="0">
                  <a:solidFill>
                    <a:schemeClr val="accent1"/>
                  </a:solidFill>
                  <a:latin typeface="Arial"/>
                  <a:cs typeface="Arial"/>
                </a:rPr>
                <a:t>Automated build pipeline</a:t>
              </a:r>
              <a:endParaRPr lang="en-US" dirty="0">
                <a:solidFill>
                  <a:schemeClr val="accent1"/>
                </a:solidFill>
                <a:latin typeface="Arial"/>
                <a:cs typeface="Arial"/>
              </a:endParaRPr>
            </a:p>
          </p:txBody>
        </p:sp>
        <p:sp>
          <p:nvSpPr>
            <p:cNvPr id="11" name="TextBox 10"/>
            <p:cNvSpPr txBox="1"/>
            <p:nvPr/>
          </p:nvSpPr>
          <p:spPr>
            <a:xfrm>
              <a:off x="6399248" y="1457018"/>
              <a:ext cx="1560286" cy="400110"/>
            </a:xfrm>
            <a:prstGeom prst="rect">
              <a:avLst/>
            </a:prstGeom>
            <a:noFill/>
            <a:effectLst/>
          </p:spPr>
          <p:txBody>
            <a:bodyPr wrap="square" lIns="0" rIns="0" rtlCol="0">
              <a:spAutoFit/>
            </a:bodyPr>
            <a:lstStyle/>
            <a:p>
              <a:r>
                <a:rPr lang="en-US" sz="2000" dirty="0" smtClean="0">
                  <a:solidFill>
                    <a:schemeClr val="accent1"/>
                  </a:solidFill>
                  <a:latin typeface="Arial"/>
                  <a:cs typeface="Arial"/>
                </a:rPr>
                <a:t>Spring + PCF</a:t>
              </a:r>
              <a:endParaRPr lang="en-US" sz="2000" dirty="0">
                <a:solidFill>
                  <a:schemeClr val="accent1"/>
                </a:solidFill>
                <a:latin typeface="Arial"/>
                <a:cs typeface="Arial"/>
              </a:endParaRPr>
            </a:p>
          </p:txBody>
        </p:sp>
        <p:sp>
          <p:nvSpPr>
            <p:cNvPr id="12" name="TextBox 11"/>
            <p:cNvSpPr txBox="1"/>
            <p:nvPr/>
          </p:nvSpPr>
          <p:spPr>
            <a:xfrm>
              <a:off x="6374017" y="2416614"/>
              <a:ext cx="2195985" cy="646331"/>
            </a:xfrm>
            <a:prstGeom prst="rect">
              <a:avLst/>
            </a:prstGeom>
            <a:noFill/>
            <a:effectLst/>
          </p:spPr>
          <p:txBody>
            <a:bodyPr wrap="square" lIns="0" rIns="0" rtlCol="0">
              <a:spAutoFit/>
            </a:bodyPr>
            <a:lstStyle/>
            <a:p>
              <a:r>
                <a:rPr lang="en-US" dirty="0" smtClean="0">
                  <a:solidFill>
                    <a:schemeClr val="accent1"/>
                  </a:solidFill>
                  <a:latin typeface="Arial"/>
                  <a:cs typeface="Arial"/>
                </a:rPr>
                <a:t>Agile software transformation</a:t>
              </a:r>
              <a:endParaRPr lang="en-US" dirty="0">
                <a:solidFill>
                  <a:schemeClr val="accent1"/>
                </a:solidFill>
                <a:latin typeface="Arial"/>
                <a:cs typeface="Arial"/>
              </a:endParaRPr>
            </a:p>
          </p:txBody>
        </p:sp>
        <p:sp>
          <p:nvSpPr>
            <p:cNvPr id="13" name="TextBox 12"/>
            <p:cNvSpPr txBox="1"/>
            <p:nvPr/>
          </p:nvSpPr>
          <p:spPr>
            <a:xfrm>
              <a:off x="6399248" y="3650098"/>
              <a:ext cx="1993803" cy="646331"/>
            </a:xfrm>
            <a:prstGeom prst="rect">
              <a:avLst/>
            </a:prstGeom>
            <a:noFill/>
            <a:effectLst/>
          </p:spPr>
          <p:txBody>
            <a:bodyPr wrap="square" lIns="0" rIns="0" rtlCol="0">
              <a:spAutoFit/>
            </a:bodyPr>
            <a:lstStyle/>
            <a:p>
              <a:r>
                <a:rPr lang="en-US" dirty="0" smtClean="0">
                  <a:solidFill>
                    <a:schemeClr val="accent1"/>
                  </a:solidFill>
                  <a:latin typeface="Arial"/>
                  <a:cs typeface="Arial"/>
                </a:rPr>
                <a:t>Major IT transformation</a:t>
              </a:r>
              <a:endParaRPr lang="en-US" dirty="0">
                <a:solidFill>
                  <a:schemeClr val="accent1"/>
                </a:solidFill>
                <a:latin typeface="Arial"/>
                <a:cs typeface="Arial"/>
              </a:endParaRPr>
            </a:p>
          </p:txBody>
        </p:sp>
        <p:sp>
          <p:nvSpPr>
            <p:cNvPr id="14" name="TextBox 13"/>
            <p:cNvSpPr txBox="1"/>
            <p:nvPr/>
          </p:nvSpPr>
          <p:spPr>
            <a:xfrm>
              <a:off x="2067991" y="1457018"/>
              <a:ext cx="2027781" cy="400110"/>
            </a:xfrm>
            <a:prstGeom prst="rect">
              <a:avLst/>
            </a:prstGeom>
            <a:noFill/>
            <a:effectLst/>
          </p:spPr>
          <p:txBody>
            <a:bodyPr wrap="square" lIns="0" rIns="0" rtlCol="0">
              <a:spAutoFit/>
            </a:bodyPr>
            <a:lstStyle/>
            <a:p>
              <a:r>
                <a:rPr lang="en-US" sz="2000" dirty="0" smtClean="0">
                  <a:solidFill>
                    <a:schemeClr val="accent1"/>
                  </a:solidFill>
                  <a:latin typeface="Arial"/>
                  <a:cs typeface="Arial"/>
                </a:rPr>
                <a:t>700+ apps </a:t>
              </a:r>
              <a:endParaRPr lang="en-US" sz="2000" dirty="0">
                <a:solidFill>
                  <a:schemeClr val="accent1"/>
                </a:solidFill>
                <a:latin typeface="Arial"/>
                <a:cs typeface="Arial"/>
              </a:endParaRPr>
            </a:p>
          </p:txBody>
        </p:sp>
        <p:sp>
          <p:nvSpPr>
            <p:cNvPr id="15" name="TextBox 14"/>
            <p:cNvSpPr txBox="1"/>
            <p:nvPr/>
          </p:nvSpPr>
          <p:spPr>
            <a:xfrm>
              <a:off x="2074438" y="2416461"/>
              <a:ext cx="2330210" cy="646331"/>
            </a:xfrm>
            <a:prstGeom prst="rect">
              <a:avLst/>
            </a:prstGeom>
            <a:noFill/>
            <a:effectLst/>
          </p:spPr>
          <p:txBody>
            <a:bodyPr wrap="square" lIns="0" rIns="0" rtlCol="0">
              <a:spAutoFit/>
            </a:bodyPr>
            <a:lstStyle/>
            <a:p>
              <a:r>
                <a:rPr lang="en-US" dirty="0" smtClean="0">
                  <a:solidFill>
                    <a:schemeClr val="accent1"/>
                  </a:solidFill>
                  <a:latin typeface="Arial"/>
                  <a:cs typeface="Arial"/>
                </a:rPr>
                <a:t>Re-writing software the modern way</a:t>
              </a:r>
              <a:endParaRPr lang="en-US" dirty="0">
                <a:solidFill>
                  <a:schemeClr val="accent1"/>
                </a:solidFill>
                <a:latin typeface="Arial"/>
                <a:cs typeface="Arial"/>
              </a:endParaRPr>
            </a:p>
          </p:txBody>
        </p:sp>
      </p:grpSp>
      <p:pic>
        <p:nvPicPr>
          <p:cNvPr id="16" name="Picture 15"/>
          <p:cNvPicPr>
            <a:picLocks noChangeAspect="1"/>
          </p:cNvPicPr>
          <p:nvPr/>
        </p:nvPicPr>
        <p:blipFill>
          <a:blip r:embed="rId7"/>
          <a:stretch>
            <a:fillRect/>
          </a:stretch>
        </p:blipFill>
        <p:spPr>
          <a:xfrm>
            <a:off x="4945872" y="3494354"/>
            <a:ext cx="1094985" cy="685052"/>
          </a:xfrm>
          <a:prstGeom prst="rect">
            <a:avLst/>
          </a:prstGeom>
        </p:spPr>
      </p:pic>
      <p:grpSp>
        <p:nvGrpSpPr>
          <p:cNvPr id="17" name="Group 16"/>
          <p:cNvGrpSpPr/>
          <p:nvPr/>
        </p:nvGrpSpPr>
        <p:grpSpPr>
          <a:xfrm>
            <a:off x="1822640" y="1181282"/>
            <a:ext cx="4252803" cy="3018139"/>
            <a:chOff x="1987052" y="1215463"/>
            <a:chExt cx="4252803" cy="3018139"/>
          </a:xfrm>
        </p:grpSpPr>
        <p:cxnSp>
          <p:nvCxnSpPr>
            <p:cNvPr id="18" name="Straight Connector 17"/>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descr="Comcas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565" y="1416543"/>
            <a:ext cx="1273580" cy="321579"/>
          </a:xfrm>
          <a:prstGeom prst="rect">
            <a:avLst/>
          </a:prstGeom>
        </p:spPr>
      </p:pic>
    </p:spTree>
    <p:extLst>
      <p:ext uri="{BB962C8B-B14F-4D97-AF65-F5344CB8AC3E}">
        <p14:creationId xmlns:p14="http://schemas.microsoft.com/office/powerpoint/2010/main" val="23318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C4C4C"/>
                </a:solidFill>
              </a:rPr>
              <a:t>Software is </a:t>
            </a:r>
            <a:r>
              <a:rPr lang="en-US" dirty="0"/>
              <a:t>CHANGING</a:t>
            </a:r>
          </a:p>
        </p:txBody>
      </p:sp>
      <p:sp>
        <p:nvSpPr>
          <p:cNvPr id="2" name="Slide Number Placeholder 1"/>
          <p:cNvSpPr>
            <a:spLocks noGrp="1"/>
          </p:cNvSpPr>
          <p:nvPr>
            <p:ph type="sldNum" sz="quarter" idx="12"/>
          </p:nvPr>
        </p:nvSpPr>
        <p:spPr/>
        <p:txBody>
          <a:bodyPr/>
          <a:lstStyle/>
          <a:p>
            <a:fld id="{ADA07C09-8A41-3B46-A636-3955072BBB4F}" type="slidenum">
              <a:rPr lang="en-US" smtClean="0"/>
              <a:pPr/>
              <a:t>12</a:t>
            </a:fld>
            <a:endParaRPr lang="en-US"/>
          </a:p>
        </p:txBody>
      </p:sp>
      <p:pic>
        <p:nvPicPr>
          <p:cNvPr id="5" name="Picture 4"/>
          <p:cNvPicPr>
            <a:picLocks noChangeAspect="1"/>
          </p:cNvPicPr>
          <p:nvPr/>
        </p:nvPicPr>
        <p:blipFill rotWithShape="1">
          <a:blip r:embed="rId3"/>
          <a:srcRect b="13308"/>
          <a:stretch/>
        </p:blipFill>
        <p:spPr>
          <a:xfrm>
            <a:off x="1228094" y="1178436"/>
            <a:ext cx="1546468" cy="833728"/>
          </a:xfrm>
          <a:prstGeom prst="rect">
            <a:avLst/>
          </a:prstGeom>
        </p:spPr>
      </p:pic>
      <p:pic>
        <p:nvPicPr>
          <p:cNvPr id="6" name="Shape 1051"/>
          <p:cNvPicPr preferRelativeResize="0"/>
          <p:nvPr/>
        </p:nvPicPr>
        <p:blipFill rotWithShape="1">
          <a:blip r:embed="rId4">
            <a:alphaModFix/>
          </a:blip>
          <a:srcRect/>
          <a:stretch/>
        </p:blipFill>
        <p:spPr>
          <a:xfrm>
            <a:off x="7065892" y="1001797"/>
            <a:ext cx="987420" cy="951612"/>
          </a:xfrm>
          <a:prstGeom prst="rect">
            <a:avLst/>
          </a:prstGeom>
          <a:noFill/>
          <a:ln>
            <a:noFill/>
          </a:ln>
        </p:spPr>
      </p:pic>
      <p:pic>
        <p:nvPicPr>
          <p:cNvPr id="7" name="Picture 6"/>
          <p:cNvPicPr>
            <a:picLocks noChangeAspect="1"/>
          </p:cNvPicPr>
          <p:nvPr/>
        </p:nvPicPr>
        <p:blipFill>
          <a:blip r:embed="rId5"/>
          <a:stretch>
            <a:fillRect/>
          </a:stretch>
        </p:blipFill>
        <p:spPr>
          <a:xfrm>
            <a:off x="6572099" y="3627567"/>
            <a:ext cx="987586" cy="987586"/>
          </a:xfrm>
          <a:prstGeom prst="rect">
            <a:avLst/>
          </a:prstGeom>
        </p:spPr>
      </p:pic>
      <p:pic>
        <p:nvPicPr>
          <p:cNvPr id="8" name="Picture 7"/>
          <p:cNvPicPr>
            <a:picLocks noChangeAspect="1"/>
          </p:cNvPicPr>
          <p:nvPr/>
        </p:nvPicPr>
        <p:blipFill>
          <a:blip r:embed="rId6"/>
          <a:stretch>
            <a:fillRect/>
          </a:stretch>
        </p:blipFill>
        <p:spPr>
          <a:xfrm>
            <a:off x="4586505" y="3754025"/>
            <a:ext cx="786796" cy="786794"/>
          </a:xfrm>
          <a:prstGeom prst="rect">
            <a:avLst/>
          </a:prstGeom>
        </p:spPr>
      </p:pic>
      <p:pic>
        <p:nvPicPr>
          <p:cNvPr id="9" name="Picture 8"/>
          <p:cNvPicPr>
            <a:picLocks noChangeAspect="1"/>
          </p:cNvPicPr>
          <p:nvPr/>
        </p:nvPicPr>
        <p:blipFill>
          <a:blip r:embed="rId7"/>
          <a:stretch>
            <a:fillRect/>
          </a:stretch>
        </p:blipFill>
        <p:spPr>
          <a:xfrm>
            <a:off x="603169" y="2510597"/>
            <a:ext cx="1949116" cy="637010"/>
          </a:xfrm>
          <a:prstGeom prst="rect">
            <a:avLst/>
          </a:prstGeom>
        </p:spPr>
      </p:pic>
      <p:pic>
        <p:nvPicPr>
          <p:cNvPr id="10" name="Picture 9"/>
          <p:cNvPicPr>
            <a:picLocks noChangeAspect="1"/>
          </p:cNvPicPr>
          <p:nvPr/>
        </p:nvPicPr>
        <p:blipFill>
          <a:blip r:embed="rId8"/>
          <a:stretch>
            <a:fillRect/>
          </a:stretch>
        </p:blipFill>
        <p:spPr>
          <a:xfrm>
            <a:off x="4755602" y="902813"/>
            <a:ext cx="1256563" cy="1109351"/>
          </a:xfrm>
          <a:prstGeom prst="rect">
            <a:avLst/>
          </a:prstGeom>
        </p:spPr>
      </p:pic>
      <p:pic>
        <p:nvPicPr>
          <p:cNvPr id="11" name="Picture 10"/>
          <p:cNvPicPr>
            <a:picLocks noChangeAspect="1"/>
          </p:cNvPicPr>
          <p:nvPr/>
        </p:nvPicPr>
        <p:blipFill>
          <a:blip r:embed="rId9"/>
          <a:stretch>
            <a:fillRect/>
          </a:stretch>
        </p:blipFill>
        <p:spPr>
          <a:xfrm>
            <a:off x="6745479" y="2751651"/>
            <a:ext cx="2322430" cy="564018"/>
          </a:xfrm>
          <a:prstGeom prst="rect">
            <a:avLst/>
          </a:prstGeom>
        </p:spPr>
      </p:pic>
      <p:sp>
        <p:nvSpPr>
          <p:cNvPr id="14" name="TextBox 13"/>
          <p:cNvSpPr txBox="1"/>
          <p:nvPr/>
        </p:nvSpPr>
        <p:spPr>
          <a:xfrm>
            <a:off x="4023637" y="4410393"/>
            <a:ext cx="1837598" cy="369332"/>
          </a:xfrm>
          <a:prstGeom prst="rect">
            <a:avLst/>
          </a:prstGeom>
          <a:noFill/>
        </p:spPr>
        <p:txBody>
          <a:bodyPr wrap="square" rtlCol="0">
            <a:spAutoFit/>
          </a:bodyPr>
          <a:lstStyle/>
          <a:p>
            <a:pPr algn="ctr"/>
            <a:r>
              <a:rPr lang="en-US" b="1" dirty="0" smtClean="0">
                <a:solidFill>
                  <a:srgbClr val="7F7F7F"/>
                </a:solidFill>
                <a:latin typeface="Arial"/>
                <a:cs typeface="Arial"/>
              </a:rPr>
              <a:t>Spring Boot</a:t>
            </a:r>
          </a:p>
        </p:txBody>
      </p:sp>
      <p:sp>
        <p:nvSpPr>
          <p:cNvPr id="15" name="TextBox 14"/>
          <p:cNvSpPr txBox="1"/>
          <p:nvPr/>
        </p:nvSpPr>
        <p:spPr>
          <a:xfrm>
            <a:off x="6381121" y="1894757"/>
            <a:ext cx="2686788" cy="369332"/>
          </a:xfrm>
          <a:prstGeom prst="rect">
            <a:avLst/>
          </a:prstGeom>
          <a:noFill/>
        </p:spPr>
        <p:txBody>
          <a:bodyPr wrap="square" rtlCol="0">
            <a:spAutoFit/>
          </a:bodyPr>
          <a:lstStyle/>
          <a:p>
            <a:pPr algn="ctr"/>
            <a:r>
              <a:rPr lang="en-US" b="1" dirty="0" smtClean="0">
                <a:solidFill>
                  <a:schemeClr val="tx1">
                    <a:lumMod val="50000"/>
                    <a:lumOff val="50000"/>
                  </a:schemeClr>
                </a:solidFill>
                <a:latin typeface="Arial"/>
                <a:cs typeface="Arial"/>
              </a:rPr>
              <a:t>Continuous Delivery</a:t>
            </a:r>
          </a:p>
        </p:txBody>
      </p:sp>
      <p:pic>
        <p:nvPicPr>
          <p:cNvPr id="4" name="Picture 3"/>
          <p:cNvPicPr>
            <a:picLocks noChangeAspect="1"/>
          </p:cNvPicPr>
          <p:nvPr/>
        </p:nvPicPr>
        <p:blipFill>
          <a:blip r:embed="rId10"/>
          <a:stretch>
            <a:fillRect/>
          </a:stretch>
        </p:blipFill>
        <p:spPr>
          <a:xfrm>
            <a:off x="831107" y="3570575"/>
            <a:ext cx="2529443" cy="1290888"/>
          </a:xfrm>
          <a:prstGeom prst="rect">
            <a:avLst/>
          </a:prstGeom>
        </p:spPr>
      </p:pic>
      <p:pic>
        <p:nvPicPr>
          <p:cNvPr id="12" name="Picture 11"/>
          <p:cNvPicPr>
            <a:picLocks noChangeAspect="1"/>
          </p:cNvPicPr>
          <p:nvPr/>
        </p:nvPicPr>
        <p:blipFill>
          <a:blip r:embed="rId11"/>
          <a:stretch>
            <a:fillRect/>
          </a:stretch>
        </p:blipFill>
        <p:spPr>
          <a:xfrm>
            <a:off x="3055756" y="2536633"/>
            <a:ext cx="3399692" cy="450071"/>
          </a:xfrm>
          <a:prstGeom prst="rect">
            <a:avLst/>
          </a:prstGeom>
        </p:spPr>
      </p:pic>
    </p:spTree>
    <p:extLst>
      <p:ext uri="{BB962C8B-B14F-4D97-AF65-F5344CB8AC3E}">
        <p14:creationId xmlns:p14="http://schemas.microsoft.com/office/powerpoint/2010/main" val="957473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13</a:t>
            </a:fld>
            <a:endParaRPr lang="en-US"/>
          </a:p>
        </p:txBody>
      </p:sp>
      <p:pic>
        <p:nvPicPr>
          <p:cNvPr id="39" name="Picture 38"/>
          <p:cNvPicPr>
            <a:picLocks noChangeAspect="1"/>
          </p:cNvPicPr>
          <p:nvPr/>
        </p:nvPicPr>
        <p:blipFill>
          <a:blip r:embed="rId3"/>
          <a:stretch>
            <a:fillRect/>
          </a:stretch>
        </p:blipFill>
        <p:spPr>
          <a:xfrm>
            <a:off x="2129859" y="302101"/>
            <a:ext cx="4859987" cy="4685325"/>
          </a:xfrm>
          <a:prstGeom prst="rect">
            <a:avLst/>
          </a:prstGeom>
        </p:spPr>
      </p:pic>
      <p:pic>
        <p:nvPicPr>
          <p:cNvPr id="40" name="Picture 39"/>
          <p:cNvPicPr>
            <a:picLocks noChangeAspect="1"/>
          </p:cNvPicPr>
          <p:nvPr/>
        </p:nvPicPr>
        <p:blipFill>
          <a:blip r:embed="rId4">
            <a:alphaModFix amt="82000"/>
          </a:blip>
          <a:stretch>
            <a:fillRect/>
          </a:stretch>
        </p:blipFill>
        <p:spPr>
          <a:xfrm>
            <a:off x="2129859" y="2198543"/>
            <a:ext cx="4859987" cy="906387"/>
          </a:xfrm>
          <a:prstGeom prst="rect">
            <a:avLst/>
          </a:prstGeom>
        </p:spPr>
      </p:pic>
      <p:sp>
        <p:nvSpPr>
          <p:cNvPr id="41" name="Rectangle 40"/>
          <p:cNvSpPr/>
          <p:nvPr/>
        </p:nvSpPr>
        <p:spPr>
          <a:xfrm>
            <a:off x="2129860" y="2336431"/>
            <a:ext cx="4859987" cy="55399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ysClr val="window" lastClr="FFFFFF"/>
                </a:solidFill>
                <a:effectLst/>
                <a:uLnTx/>
                <a:uFillTx/>
                <a:cs typeface="Arial"/>
              </a:rPr>
              <a:t>Cloud Native </a:t>
            </a:r>
            <a:endParaRPr kumimoji="0" lang="en-US" sz="3000" b="1" i="0" u="none" strike="noStrike" kern="0" cap="none" spc="0" normalizeH="0" baseline="0" noProof="0" dirty="0">
              <a:ln>
                <a:noFill/>
              </a:ln>
              <a:solidFill>
                <a:sysClr val="window" lastClr="FFFFFF"/>
              </a:solidFill>
              <a:effectLst/>
              <a:uLnTx/>
              <a:uFillTx/>
            </a:endParaRPr>
          </a:p>
        </p:txBody>
      </p:sp>
      <p:sp>
        <p:nvSpPr>
          <p:cNvPr id="31" name="Rectangle 30"/>
          <p:cNvSpPr/>
          <p:nvPr/>
        </p:nvSpPr>
        <p:spPr>
          <a:xfrm>
            <a:off x="3226844" y="831753"/>
            <a:ext cx="1018503"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DevOps</a:t>
            </a:r>
            <a:endParaRPr kumimoji="0" lang="en-US" b="0" i="0" u="none" strike="noStrike" kern="0" cap="none" spc="0" normalizeH="0" baseline="0" noProof="0" dirty="0">
              <a:ln>
                <a:noFill/>
              </a:ln>
              <a:solidFill>
                <a:sysClr val="window" lastClr="FFFFFF"/>
              </a:solidFill>
              <a:effectLst/>
              <a:uLnTx/>
              <a:uFillTx/>
            </a:endParaRPr>
          </a:p>
        </p:txBody>
      </p:sp>
      <p:sp>
        <p:nvSpPr>
          <p:cNvPr id="32" name="Rectangle 31"/>
          <p:cNvSpPr/>
          <p:nvPr/>
        </p:nvSpPr>
        <p:spPr>
          <a:xfrm>
            <a:off x="4698060" y="722738"/>
            <a:ext cx="1352466"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Continuous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Delivery</a:t>
            </a:r>
            <a:endParaRPr kumimoji="0" lang="en-US" b="0" i="0" u="none" strike="noStrike" kern="0" cap="none" spc="0" normalizeH="0" baseline="0" noProof="0" dirty="0">
              <a:ln>
                <a:noFill/>
              </a:ln>
              <a:solidFill>
                <a:sysClr val="window" lastClr="FFFFFF"/>
              </a:solidFill>
              <a:effectLst/>
              <a:uLnTx/>
              <a:uFillTx/>
            </a:endParaRPr>
          </a:p>
        </p:txBody>
      </p:sp>
      <p:sp>
        <p:nvSpPr>
          <p:cNvPr id="33" name="Rectangle 32"/>
          <p:cNvSpPr/>
          <p:nvPr/>
        </p:nvSpPr>
        <p:spPr>
          <a:xfrm>
            <a:off x="4691732" y="4021529"/>
            <a:ext cx="1300957"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Containers</a:t>
            </a:r>
            <a:endParaRPr kumimoji="0" lang="en-US" b="0" i="0" u="none" strike="noStrike" kern="0" cap="none" spc="0" normalizeH="0" baseline="0" noProof="0" dirty="0">
              <a:ln>
                <a:noFill/>
              </a:ln>
              <a:solidFill>
                <a:sysClr val="window" lastClr="FFFFFF"/>
              </a:solidFill>
              <a:effectLst/>
              <a:uLnTx/>
              <a:uFillTx/>
            </a:endParaRPr>
          </a:p>
        </p:txBody>
      </p:sp>
      <p:sp>
        <p:nvSpPr>
          <p:cNvPr id="34" name="Rectangle 33"/>
          <p:cNvSpPr/>
          <p:nvPr/>
        </p:nvSpPr>
        <p:spPr>
          <a:xfrm>
            <a:off x="2878051" y="4021529"/>
            <a:ext cx="1659604"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Micro services</a:t>
            </a:r>
            <a:endParaRPr kumimoji="0" lang="en-US" b="0" i="0" u="none" strike="noStrike" kern="0" cap="none" spc="0" normalizeH="0" baseline="0" noProof="0" dirty="0">
              <a:ln>
                <a:noFill/>
              </a:ln>
              <a:solidFill>
                <a:sysClr val="window" lastClr="FFFFFF"/>
              </a:solidFill>
              <a:effectLst/>
              <a:uLnTx/>
              <a:uFillTx/>
            </a:endParaRPr>
          </a:p>
        </p:txBody>
      </p:sp>
      <p:pic>
        <p:nvPicPr>
          <p:cNvPr id="35" name="Picture 34"/>
          <p:cNvPicPr>
            <a:picLocks noChangeAspect="1"/>
          </p:cNvPicPr>
          <p:nvPr/>
        </p:nvPicPr>
        <p:blipFill>
          <a:blip r:embed="rId5"/>
          <a:stretch>
            <a:fillRect/>
          </a:stretch>
        </p:blipFill>
        <p:spPr>
          <a:xfrm>
            <a:off x="4851061" y="3365884"/>
            <a:ext cx="1043278" cy="587647"/>
          </a:xfrm>
          <a:prstGeom prst="rect">
            <a:avLst/>
          </a:prstGeom>
        </p:spPr>
      </p:pic>
      <p:pic>
        <p:nvPicPr>
          <p:cNvPr id="36" name="Picture 35"/>
          <p:cNvPicPr>
            <a:picLocks noChangeAspect="1"/>
          </p:cNvPicPr>
          <p:nvPr/>
        </p:nvPicPr>
        <p:blipFill>
          <a:blip r:embed="rId6"/>
          <a:stretch>
            <a:fillRect/>
          </a:stretch>
        </p:blipFill>
        <p:spPr>
          <a:xfrm>
            <a:off x="5056532" y="1347590"/>
            <a:ext cx="710587" cy="678932"/>
          </a:xfrm>
          <a:prstGeom prst="rect">
            <a:avLst/>
          </a:prstGeom>
        </p:spPr>
      </p:pic>
      <p:pic>
        <p:nvPicPr>
          <p:cNvPr id="37" name="Picture 36"/>
          <p:cNvPicPr>
            <a:picLocks noChangeAspect="1"/>
          </p:cNvPicPr>
          <p:nvPr/>
        </p:nvPicPr>
        <p:blipFill>
          <a:blip r:embed="rId7"/>
          <a:stretch>
            <a:fillRect/>
          </a:stretch>
        </p:blipFill>
        <p:spPr>
          <a:xfrm>
            <a:off x="3135068" y="1422835"/>
            <a:ext cx="1123932" cy="547723"/>
          </a:xfrm>
          <a:prstGeom prst="rect">
            <a:avLst/>
          </a:prstGeom>
        </p:spPr>
      </p:pic>
      <p:pic>
        <p:nvPicPr>
          <p:cNvPr id="38" name="Picture 37"/>
          <p:cNvPicPr>
            <a:picLocks noChangeAspect="1"/>
          </p:cNvPicPr>
          <p:nvPr/>
        </p:nvPicPr>
        <p:blipFill>
          <a:blip r:embed="rId8"/>
          <a:stretch>
            <a:fillRect/>
          </a:stretch>
        </p:blipFill>
        <p:spPr>
          <a:xfrm>
            <a:off x="3207625" y="3328832"/>
            <a:ext cx="1011646" cy="652879"/>
          </a:xfrm>
          <a:prstGeom prst="rect">
            <a:avLst/>
          </a:prstGeom>
        </p:spPr>
      </p:pic>
    </p:spTree>
    <p:extLst>
      <p:ext uri="{BB962C8B-B14F-4D97-AF65-F5344CB8AC3E}">
        <p14:creationId xmlns:p14="http://schemas.microsoft.com/office/powerpoint/2010/main" val="31620800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9" name="TextBox 8"/>
          <p:cNvSpPr txBox="1"/>
          <p:nvPr/>
        </p:nvSpPr>
        <p:spPr>
          <a:xfrm>
            <a:off x="376314" y="559968"/>
            <a:ext cx="8538307" cy="938682"/>
          </a:xfrm>
          <a:prstGeom prst="rect">
            <a:avLst/>
          </a:prstGeom>
          <a:noFill/>
        </p:spPr>
        <p:txBody>
          <a:bodyPr wrap="square" lIns="91404" tIns="45702" rIns="91404" bIns="45702" rtlCol="0">
            <a:spAutoFit/>
          </a:bodyPr>
          <a:lstStyle/>
          <a:p>
            <a:pPr algn="ctr" defTabSz="914400"/>
            <a:r>
              <a:rPr lang="en-US" sz="5500" kern="0" dirty="0" smtClean="0">
                <a:solidFill>
                  <a:srgbClr val="FFFFFF"/>
                </a:solidFill>
                <a:latin typeface="Arial"/>
                <a:ea typeface="Arial"/>
                <a:cs typeface="Arial"/>
                <a:sym typeface="Arial"/>
                <a:rtl val="0"/>
              </a:rPr>
              <a:t>Becoming Cloud Native</a:t>
            </a:r>
            <a:endParaRPr lang="en-US" sz="5500" kern="0" dirty="0">
              <a:solidFill>
                <a:srgbClr val="FFFFFF"/>
              </a:solidFill>
              <a:latin typeface="Arial"/>
              <a:ea typeface="Arial"/>
              <a:cs typeface="Arial"/>
              <a:sym typeface="Arial"/>
              <a:rtl val="0"/>
            </a:endParaRPr>
          </a:p>
        </p:txBody>
      </p:sp>
    </p:spTree>
    <p:extLst>
      <p:ext uri="{BB962C8B-B14F-4D97-AF65-F5344CB8AC3E}">
        <p14:creationId xmlns:p14="http://schemas.microsoft.com/office/powerpoint/2010/main" val="3797811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15</a:t>
            </a:fld>
            <a:endParaRPr lang="en-US"/>
          </a:p>
        </p:txBody>
      </p:sp>
      <p:sp>
        <p:nvSpPr>
          <p:cNvPr id="3" name="TextBox 2"/>
          <p:cNvSpPr txBox="1"/>
          <p:nvPr/>
        </p:nvSpPr>
        <p:spPr>
          <a:xfrm>
            <a:off x="920215" y="228953"/>
            <a:ext cx="2456032" cy="1015626"/>
          </a:xfrm>
          <a:prstGeom prst="rect">
            <a:avLst/>
          </a:prstGeom>
          <a:noFill/>
        </p:spPr>
        <p:txBody>
          <a:bodyPr wrap="square" lIns="91404" tIns="45702" rIns="91404" bIns="45702">
            <a:spAutoFit/>
          </a:bodyPr>
          <a:lstStyle/>
          <a:p>
            <a:pPr algn="ctr" defTabSz="914400">
              <a:defRPr/>
            </a:pPr>
            <a:r>
              <a:rPr lang="en-US" sz="6000" kern="0" dirty="0" smtClean="0">
                <a:solidFill>
                  <a:srgbClr val="008774"/>
                </a:solidFill>
                <a:latin typeface="Arial"/>
                <a:ea typeface="Arial"/>
                <a:cs typeface="Arial"/>
                <a:sym typeface="Arial"/>
                <a:rtl val="0"/>
              </a:rPr>
              <a:t>Then</a:t>
            </a:r>
            <a:endParaRPr lang="en-US" sz="6000" kern="0" dirty="0">
              <a:solidFill>
                <a:srgbClr val="008774"/>
              </a:solidFill>
              <a:latin typeface="Arial"/>
              <a:ea typeface="Arial"/>
              <a:cs typeface="Arial"/>
              <a:sym typeface="Arial"/>
              <a:rtl val="0"/>
            </a:endParaRPr>
          </a:p>
        </p:txBody>
      </p:sp>
      <p:sp>
        <p:nvSpPr>
          <p:cNvPr id="4" name="TextBox 3"/>
          <p:cNvSpPr txBox="1"/>
          <p:nvPr/>
        </p:nvSpPr>
        <p:spPr>
          <a:xfrm>
            <a:off x="5356823" y="240091"/>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chemeClr val="bg1"/>
                </a:solidFill>
                <a:latin typeface="Arial"/>
                <a:ea typeface="Arial"/>
                <a:cs typeface="Arial"/>
                <a:sym typeface="Arial"/>
                <a:rtl val="0"/>
              </a:rPr>
              <a:t>Now</a:t>
            </a:r>
            <a:endParaRPr lang="en-US" sz="6000" kern="0" dirty="0">
              <a:solidFill>
                <a:schemeClr val="bg1"/>
              </a:solidFill>
              <a:latin typeface="Arial"/>
              <a:ea typeface="Arial"/>
              <a:cs typeface="Arial"/>
              <a:sym typeface="Arial"/>
              <a:rtl val="0"/>
            </a:endParaRPr>
          </a:p>
        </p:txBody>
      </p:sp>
      <p:sp>
        <p:nvSpPr>
          <p:cNvPr id="5" name="TextBox 4"/>
          <p:cNvSpPr txBox="1"/>
          <p:nvPr/>
        </p:nvSpPr>
        <p:spPr>
          <a:xfrm>
            <a:off x="4923176" y="1686711"/>
            <a:ext cx="3989045" cy="430851"/>
          </a:xfrm>
          <a:prstGeom prst="rect">
            <a:avLst/>
          </a:prstGeom>
          <a:noFill/>
        </p:spPr>
        <p:txBody>
          <a:bodyPr wrap="square" lIns="91404" tIns="45702" rIns="91404" bIns="45702">
            <a:spAutoFit/>
          </a:bodyPr>
          <a:lstStyle/>
          <a:p>
            <a:pPr defTabSz="914400">
              <a:defRPr/>
            </a:pPr>
            <a:r>
              <a:rPr lang="en-US" sz="2200" kern="0" dirty="0" smtClean="0">
                <a:solidFill>
                  <a:schemeClr val="bg1"/>
                </a:solidFill>
                <a:latin typeface="Arial"/>
                <a:ea typeface="Arial"/>
                <a:cs typeface="Arial"/>
                <a:sym typeface="Arial"/>
                <a:rtl val="0"/>
              </a:rPr>
              <a:t>assume </a:t>
            </a:r>
            <a:r>
              <a:rPr lang="en-US" sz="2200" b="1" kern="0" dirty="0" smtClean="0">
                <a:solidFill>
                  <a:schemeClr val="bg1"/>
                </a:solidFill>
                <a:latin typeface="Arial"/>
                <a:ea typeface="Arial"/>
                <a:cs typeface="Arial"/>
                <a:sym typeface="Arial"/>
                <a:rtl val="0"/>
              </a:rPr>
              <a:t>fragile</a:t>
            </a:r>
            <a:r>
              <a:rPr lang="en-US" sz="2200" kern="0" dirty="0" smtClean="0">
                <a:solidFill>
                  <a:schemeClr val="bg1"/>
                </a:solidFill>
                <a:latin typeface="Arial"/>
                <a:ea typeface="Arial"/>
                <a:cs typeface="Arial"/>
                <a:sym typeface="Arial"/>
                <a:rtl val="0"/>
              </a:rPr>
              <a:t> infrastructure</a:t>
            </a:r>
            <a:endParaRPr lang="en-US" sz="2200" kern="0" dirty="0">
              <a:solidFill>
                <a:schemeClr val="bg1"/>
              </a:solidFill>
              <a:latin typeface="Arial"/>
              <a:ea typeface="Arial"/>
              <a:cs typeface="Arial"/>
              <a:sym typeface="Arial"/>
              <a:rtl val="0"/>
            </a:endParaRPr>
          </a:p>
        </p:txBody>
      </p:sp>
      <p:sp>
        <p:nvSpPr>
          <p:cNvPr id="6" name="TextBox 5"/>
          <p:cNvSpPr txBox="1"/>
          <p:nvPr/>
        </p:nvSpPr>
        <p:spPr>
          <a:xfrm>
            <a:off x="341922" y="1686711"/>
            <a:ext cx="4103077" cy="430851"/>
          </a:xfrm>
          <a:prstGeom prst="rect">
            <a:avLst/>
          </a:prstGeom>
          <a:noFill/>
        </p:spPr>
        <p:txBody>
          <a:bodyPr wrap="square" lIns="91404" tIns="45702" rIns="91404" bIns="45702">
            <a:spAutoFit/>
          </a:bodyPr>
          <a:lstStyle/>
          <a:p>
            <a:pPr defTabSz="914400">
              <a:defRPr/>
            </a:pPr>
            <a:r>
              <a:rPr lang="en-US" sz="2200" kern="0" dirty="0" smtClean="0">
                <a:solidFill>
                  <a:srgbClr val="008774"/>
                </a:solidFill>
                <a:latin typeface="Arial"/>
                <a:ea typeface="Arial"/>
                <a:cs typeface="Arial"/>
                <a:sym typeface="Arial"/>
                <a:rtl val="0"/>
              </a:rPr>
              <a:t>assume </a:t>
            </a:r>
            <a:r>
              <a:rPr lang="en-US" sz="2200" b="1" kern="0" dirty="0" smtClean="0">
                <a:solidFill>
                  <a:srgbClr val="008774"/>
                </a:solidFill>
                <a:latin typeface="Arial"/>
                <a:ea typeface="Arial"/>
                <a:cs typeface="Arial"/>
                <a:sym typeface="Arial"/>
                <a:rtl val="0"/>
              </a:rPr>
              <a:t>reliable</a:t>
            </a:r>
            <a:r>
              <a:rPr lang="en-US" sz="2200" kern="0" dirty="0" smtClean="0">
                <a:solidFill>
                  <a:srgbClr val="008774"/>
                </a:solidFill>
                <a:latin typeface="Arial"/>
                <a:ea typeface="Arial"/>
                <a:cs typeface="Arial"/>
                <a:sym typeface="Arial"/>
                <a:rtl val="0"/>
              </a:rPr>
              <a:t> infrastructure</a:t>
            </a:r>
            <a:endParaRPr lang="en-US" sz="2200" kern="0" dirty="0">
              <a:solidFill>
                <a:srgbClr val="008774"/>
              </a:solidFill>
              <a:latin typeface="Arial"/>
              <a:ea typeface="Arial"/>
              <a:cs typeface="Arial"/>
              <a:sym typeface="Arial"/>
              <a:rtl val="0"/>
            </a:endParaRPr>
          </a:p>
        </p:txBody>
      </p:sp>
      <p:sp>
        <p:nvSpPr>
          <p:cNvPr id="7" name="TextBox 6"/>
          <p:cNvSpPr txBox="1"/>
          <p:nvPr/>
        </p:nvSpPr>
        <p:spPr>
          <a:xfrm>
            <a:off x="368801" y="2386188"/>
            <a:ext cx="4103077" cy="430851"/>
          </a:xfrm>
          <a:prstGeom prst="rect">
            <a:avLst/>
          </a:prstGeom>
          <a:noFill/>
        </p:spPr>
        <p:txBody>
          <a:bodyPr wrap="square" lIns="91404" tIns="45702" rIns="91404" bIns="45702">
            <a:spAutoFit/>
          </a:bodyPr>
          <a:lstStyle/>
          <a:p>
            <a:pPr defTabSz="914400">
              <a:defRPr/>
            </a:pPr>
            <a:r>
              <a:rPr lang="en-US" sz="2200" kern="0" dirty="0" smtClean="0">
                <a:solidFill>
                  <a:srgbClr val="008774"/>
                </a:solidFill>
                <a:latin typeface="Arial"/>
                <a:ea typeface="Arial"/>
                <a:cs typeface="Arial"/>
                <a:sym typeface="Arial"/>
                <a:rtl val="0"/>
              </a:rPr>
              <a:t>release code </a:t>
            </a:r>
            <a:r>
              <a:rPr lang="en-US" sz="2200" b="1" kern="0" dirty="0" smtClean="0">
                <a:solidFill>
                  <a:srgbClr val="008774"/>
                </a:solidFill>
                <a:latin typeface="Arial"/>
                <a:ea typeface="Arial"/>
                <a:cs typeface="Arial"/>
                <a:sym typeface="Arial"/>
                <a:rtl val="0"/>
              </a:rPr>
              <a:t>every 3 months</a:t>
            </a:r>
            <a:endParaRPr lang="en-US" sz="2200" b="1" kern="0" dirty="0">
              <a:solidFill>
                <a:srgbClr val="008774"/>
              </a:solidFill>
              <a:latin typeface="Arial"/>
              <a:ea typeface="Arial"/>
              <a:cs typeface="Arial"/>
              <a:sym typeface="Arial"/>
              <a:rtl val="0"/>
            </a:endParaRPr>
          </a:p>
        </p:txBody>
      </p:sp>
      <p:sp>
        <p:nvSpPr>
          <p:cNvPr id="8" name="TextBox 7"/>
          <p:cNvSpPr txBox="1"/>
          <p:nvPr/>
        </p:nvSpPr>
        <p:spPr>
          <a:xfrm>
            <a:off x="4923176" y="2386188"/>
            <a:ext cx="3989045" cy="430851"/>
          </a:xfrm>
          <a:prstGeom prst="rect">
            <a:avLst/>
          </a:prstGeom>
          <a:noFill/>
        </p:spPr>
        <p:txBody>
          <a:bodyPr wrap="square" lIns="91404" tIns="45702" rIns="91404" bIns="45702">
            <a:spAutoFit/>
          </a:bodyPr>
          <a:lstStyle/>
          <a:p>
            <a:pPr defTabSz="914400">
              <a:defRPr/>
            </a:pPr>
            <a:r>
              <a:rPr lang="en-US" sz="2200" kern="0" dirty="0" smtClean="0">
                <a:solidFill>
                  <a:schemeClr val="bg1"/>
                </a:solidFill>
                <a:latin typeface="Arial"/>
                <a:ea typeface="Arial"/>
                <a:cs typeface="Arial"/>
                <a:sym typeface="Arial"/>
                <a:rtl val="0"/>
              </a:rPr>
              <a:t>release code </a:t>
            </a:r>
            <a:r>
              <a:rPr lang="en-US" sz="2200" b="1" kern="0" dirty="0" smtClean="0">
                <a:solidFill>
                  <a:schemeClr val="bg1"/>
                </a:solidFill>
                <a:latin typeface="Arial"/>
                <a:ea typeface="Arial"/>
                <a:cs typeface="Arial"/>
                <a:sym typeface="Arial"/>
                <a:rtl val="0"/>
              </a:rPr>
              <a:t>early and often</a:t>
            </a:r>
            <a:endParaRPr lang="en-US" sz="2200" b="1" kern="0" dirty="0">
              <a:solidFill>
                <a:schemeClr val="bg1"/>
              </a:solidFill>
              <a:latin typeface="Arial"/>
              <a:ea typeface="Arial"/>
              <a:cs typeface="Arial"/>
              <a:sym typeface="Arial"/>
              <a:rtl val="0"/>
            </a:endParaRPr>
          </a:p>
        </p:txBody>
      </p:sp>
      <p:sp>
        <p:nvSpPr>
          <p:cNvPr id="9" name="TextBox 8"/>
          <p:cNvSpPr txBox="1"/>
          <p:nvPr/>
        </p:nvSpPr>
        <p:spPr>
          <a:xfrm>
            <a:off x="368801" y="3142357"/>
            <a:ext cx="4103077" cy="430851"/>
          </a:xfrm>
          <a:prstGeom prst="rect">
            <a:avLst/>
          </a:prstGeom>
          <a:noFill/>
        </p:spPr>
        <p:txBody>
          <a:bodyPr wrap="square" lIns="91404" tIns="45702" rIns="91404" bIns="45702">
            <a:spAutoFit/>
          </a:bodyPr>
          <a:lstStyle/>
          <a:p>
            <a:pPr defTabSz="914400">
              <a:defRPr/>
            </a:pPr>
            <a:r>
              <a:rPr lang="en-US" sz="2200" kern="0" dirty="0">
                <a:solidFill>
                  <a:srgbClr val="008774"/>
                </a:solidFill>
                <a:latin typeface="Arial"/>
                <a:ea typeface="Arial"/>
                <a:cs typeface="Arial"/>
                <a:sym typeface="Arial"/>
                <a:rtl val="0"/>
              </a:rPr>
              <a:t>w</a:t>
            </a:r>
            <a:r>
              <a:rPr lang="en-US" sz="2200" kern="0" dirty="0" smtClean="0">
                <a:solidFill>
                  <a:srgbClr val="008774"/>
                </a:solidFill>
                <a:latin typeface="Arial"/>
                <a:ea typeface="Arial"/>
                <a:cs typeface="Arial"/>
                <a:sym typeface="Arial"/>
                <a:rtl val="0"/>
              </a:rPr>
              <a:t>orks in </a:t>
            </a:r>
            <a:r>
              <a:rPr lang="en-US" sz="2200" b="1" kern="0" dirty="0" smtClean="0">
                <a:solidFill>
                  <a:srgbClr val="008774"/>
                </a:solidFill>
                <a:latin typeface="Arial"/>
                <a:ea typeface="Arial"/>
                <a:cs typeface="Arial"/>
                <a:sym typeface="Arial"/>
                <a:rtl val="0"/>
              </a:rPr>
              <a:t>my</a:t>
            </a:r>
            <a:r>
              <a:rPr lang="en-US" sz="2200" kern="0" dirty="0" smtClean="0">
                <a:solidFill>
                  <a:srgbClr val="008774"/>
                </a:solidFill>
                <a:latin typeface="Arial"/>
                <a:ea typeface="Arial"/>
                <a:cs typeface="Arial"/>
                <a:sym typeface="Arial"/>
                <a:rtl val="0"/>
              </a:rPr>
              <a:t> environment</a:t>
            </a:r>
            <a:endParaRPr lang="en-US" sz="2200" kern="0" dirty="0">
              <a:solidFill>
                <a:srgbClr val="008774"/>
              </a:solidFill>
              <a:latin typeface="Arial"/>
              <a:ea typeface="Arial"/>
              <a:cs typeface="Arial"/>
              <a:sym typeface="Arial"/>
              <a:rtl val="0"/>
            </a:endParaRPr>
          </a:p>
        </p:txBody>
      </p:sp>
      <p:sp>
        <p:nvSpPr>
          <p:cNvPr id="10" name="TextBox 9"/>
          <p:cNvSpPr txBox="1"/>
          <p:nvPr/>
        </p:nvSpPr>
        <p:spPr>
          <a:xfrm>
            <a:off x="4923176" y="3143888"/>
            <a:ext cx="4220824" cy="430851"/>
          </a:xfrm>
          <a:prstGeom prst="rect">
            <a:avLst/>
          </a:prstGeom>
          <a:noFill/>
        </p:spPr>
        <p:txBody>
          <a:bodyPr wrap="square" lIns="91404" tIns="45702" rIns="91404" bIns="45702">
            <a:spAutoFit/>
          </a:bodyPr>
          <a:lstStyle/>
          <a:p>
            <a:pPr defTabSz="914400">
              <a:defRPr/>
            </a:pPr>
            <a:r>
              <a:rPr lang="en-US" sz="2200" b="1" kern="0" dirty="0">
                <a:solidFill>
                  <a:schemeClr val="bg1"/>
                </a:solidFill>
                <a:latin typeface="Arial"/>
                <a:ea typeface="Arial"/>
                <a:cs typeface="Arial"/>
                <a:sym typeface="Arial"/>
                <a:rtl val="0"/>
              </a:rPr>
              <a:t>s</a:t>
            </a:r>
            <a:r>
              <a:rPr lang="en-US" sz="2200" b="1" kern="0" dirty="0" smtClean="0">
                <a:solidFill>
                  <a:schemeClr val="bg1"/>
                </a:solidFill>
                <a:latin typeface="Arial"/>
                <a:ea typeface="Arial"/>
                <a:cs typeface="Arial"/>
                <a:sym typeface="Arial"/>
                <a:rtl val="0"/>
              </a:rPr>
              <a:t>hared</a:t>
            </a:r>
            <a:r>
              <a:rPr lang="en-US" sz="2200" kern="0" dirty="0" smtClean="0">
                <a:solidFill>
                  <a:schemeClr val="bg1"/>
                </a:solidFill>
                <a:latin typeface="Arial"/>
                <a:ea typeface="Arial"/>
                <a:cs typeface="Arial"/>
                <a:sym typeface="Arial"/>
                <a:rtl val="0"/>
              </a:rPr>
              <a:t> Dev &amp; Ops responsibility</a:t>
            </a:r>
            <a:endParaRPr lang="en-US" sz="2200" kern="0" dirty="0">
              <a:solidFill>
                <a:schemeClr val="bg1"/>
              </a:solidFill>
              <a:latin typeface="Arial"/>
              <a:ea typeface="Arial"/>
              <a:cs typeface="Arial"/>
              <a:sym typeface="Arial"/>
              <a:rtl val="0"/>
            </a:endParaRPr>
          </a:p>
        </p:txBody>
      </p:sp>
      <p:sp>
        <p:nvSpPr>
          <p:cNvPr id="11" name="TextBox 10"/>
          <p:cNvSpPr txBox="1"/>
          <p:nvPr/>
        </p:nvSpPr>
        <p:spPr>
          <a:xfrm>
            <a:off x="398108" y="3824219"/>
            <a:ext cx="4103077" cy="430851"/>
          </a:xfrm>
          <a:prstGeom prst="rect">
            <a:avLst/>
          </a:prstGeom>
          <a:noFill/>
        </p:spPr>
        <p:txBody>
          <a:bodyPr wrap="square" lIns="91404" tIns="45702" rIns="91404" bIns="45702">
            <a:spAutoFit/>
          </a:bodyPr>
          <a:lstStyle/>
          <a:p>
            <a:pPr defTabSz="914400">
              <a:defRPr/>
            </a:pPr>
            <a:r>
              <a:rPr lang="en-US" sz="2200" b="1" kern="0" dirty="0">
                <a:solidFill>
                  <a:srgbClr val="008774"/>
                </a:solidFill>
                <a:latin typeface="Arial"/>
                <a:ea typeface="Arial"/>
                <a:cs typeface="Arial"/>
                <a:sym typeface="Arial"/>
                <a:rtl val="0"/>
              </a:rPr>
              <a:t>t</a:t>
            </a:r>
            <a:r>
              <a:rPr lang="en-US" sz="2200" b="1" kern="0" dirty="0" smtClean="0">
                <a:solidFill>
                  <a:srgbClr val="008774"/>
                </a:solidFill>
                <a:latin typeface="Arial"/>
                <a:ea typeface="Arial"/>
                <a:cs typeface="Arial"/>
                <a:sym typeface="Arial"/>
                <a:rtl val="0"/>
              </a:rPr>
              <a:t>ightly</a:t>
            </a:r>
            <a:r>
              <a:rPr lang="en-US" sz="2200" kern="0" dirty="0" smtClean="0">
                <a:solidFill>
                  <a:srgbClr val="008774"/>
                </a:solidFill>
                <a:latin typeface="Arial"/>
                <a:ea typeface="Arial"/>
                <a:cs typeface="Arial"/>
                <a:sym typeface="Arial"/>
                <a:rtl val="0"/>
              </a:rPr>
              <a:t> coupled</a:t>
            </a:r>
            <a:endParaRPr lang="en-US" sz="2200" kern="0" dirty="0">
              <a:solidFill>
                <a:srgbClr val="008774"/>
              </a:solidFill>
              <a:latin typeface="Arial"/>
              <a:ea typeface="Arial"/>
              <a:cs typeface="Arial"/>
              <a:sym typeface="Arial"/>
              <a:rtl val="0"/>
            </a:endParaRPr>
          </a:p>
        </p:txBody>
      </p:sp>
      <p:sp>
        <p:nvSpPr>
          <p:cNvPr id="12" name="TextBox 11"/>
          <p:cNvSpPr txBox="1"/>
          <p:nvPr/>
        </p:nvSpPr>
        <p:spPr>
          <a:xfrm>
            <a:off x="4923176" y="3838940"/>
            <a:ext cx="3989045" cy="430851"/>
          </a:xfrm>
          <a:prstGeom prst="rect">
            <a:avLst/>
          </a:prstGeom>
          <a:noFill/>
        </p:spPr>
        <p:txBody>
          <a:bodyPr wrap="square" lIns="91404" tIns="45702" rIns="91404" bIns="45702">
            <a:spAutoFit/>
          </a:bodyPr>
          <a:lstStyle/>
          <a:p>
            <a:pPr defTabSz="914400">
              <a:defRPr/>
            </a:pPr>
            <a:r>
              <a:rPr lang="en-US" sz="2200" b="1" kern="0" dirty="0">
                <a:solidFill>
                  <a:schemeClr val="bg1"/>
                </a:solidFill>
                <a:latin typeface="Arial"/>
                <a:ea typeface="Arial"/>
                <a:cs typeface="Arial"/>
                <a:sym typeface="Arial"/>
                <a:rtl val="0"/>
              </a:rPr>
              <a:t>l</a:t>
            </a:r>
            <a:r>
              <a:rPr lang="en-US" sz="2200" b="1" kern="0" dirty="0" smtClean="0">
                <a:solidFill>
                  <a:schemeClr val="bg1"/>
                </a:solidFill>
                <a:latin typeface="Arial"/>
                <a:ea typeface="Arial"/>
                <a:cs typeface="Arial"/>
                <a:sym typeface="Arial"/>
                <a:rtl val="0"/>
              </a:rPr>
              <a:t>oosely</a:t>
            </a:r>
            <a:r>
              <a:rPr lang="en-US" sz="2200" kern="0" dirty="0" smtClean="0">
                <a:solidFill>
                  <a:schemeClr val="bg1"/>
                </a:solidFill>
                <a:latin typeface="Arial"/>
                <a:ea typeface="Arial"/>
                <a:cs typeface="Arial"/>
                <a:sym typeface="Arial"/>
                <a:rtl val="0"/>
              </a:rPr>
              <a:t> coupled</a:t>
            </a:r>
            <a:endParaRPr lang="en-US" sz="2200" kern="0" dirty="0">
              <a:solidFill>
                <a:schemeClr val="bg1"/>
              </a:solidFill>
              <a:latin typeface="Arial"/>
              <a:ea typeface="Arial"/>
              <a:cs typeface="Arial"/>
              <a:sym typeface="Arial"/>
              <a:rtl val="0"/>
            </a:endParaRPr>
          </a:p>
        </p:txBody>
      </p:sp>
    </p:spTree>
    <p:extLst>
      <p:ext uri="{BB962C8B-B14F-4D97-AF65-F5344CB8AC3E}">
        <p14:creationId xmlns:p14="http://schemas.microsoft.com/office/powerpoint/2010/main" val="2295045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p:cNvSpPr>
            <a:spLocks noGrp="1"/>
          </p:cNvSpPr>
          <p:nvPr>
            <p:ph type="title"/>
          </p:nvPr>
        </p:nvSpPr>
        <p:spPr/>
        <p:txBody>
          <a:bodyPr/>
          <a:lstStyle/>
          <a:p>
            <a:r>
              <a:rPr lang="en-US" dirty="0">
                <a:solidFill>
                  <a:srgbClr val="4C4C4C"/>
                </a:solidFill>
              </a:rPr>
              <a:t>Assume </a:t>
            </a:r>
            <a:r>
              <a:rPr lang="en-US" dirty="0">
                <a:solidFill>
                  <a:schemeClr val="accent1"/>
                </a:solidFill>
              </a:rPr>
              <a:t>FRAGILE</a:t>
            </a:r>
            <a:r>
              <a:rPr lang="en-US" dirty="0">
                <a:solidFill>
                  <a:schemeClr val="tx2"/>
                </a:solidFill>
              </a:rPr>
              <a:t> </a:t>
            </a:r>
            <a:r>
              <a:rPr lang="en-US" dirty="0" smtClean="0">
                <a:solidFill>
                  <a:schemeClr val="tx2"/>
                </a:solidFill>
              </a:rPr>
              <a:t>infrastructure</a:t>
            </a:r>
            <a:endParaRPr lang="en-US" dirty="0">
              <a:solidFill>
                <a:schemeClr val="tx2"/>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3" name="Rectangle 2"/>
          <p:cNvSpPr/>
          <p:nvPr/>
        </p:nvSpPr>
        <p:spPr>
          <a:xfrm>
            <a:off x="1048006" y="854064"/>
            <a:ext cx="2719009" cy="1549159"/>
          </a:xfrm>
          <a:prstGeom prst="rect">
            <a:avLst/>
          </a:prstGeom>
          <a:solidFill>
            <a:schemeClr val="bg1">
              <a:lumMod val="85000"/>
              <a:alpha val="86000"/>
            </a:schemeClr>
          </a:solidFill>
          <a:ln>
            <a:solidFill>
              <a:srgbClr val="4C4C4C"/>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kern="0" dirty="0" smtClean="0">
              <a:solidFill>
                <a:schemeClr val="tx1"/>
              </a:solidFill>
              <a:latin typeface="Arial"/>
              <a:ea typeface="Arial"/>
              <a:cs typeface="Arial"/>
              <a:sym typeface="Arial"/>
              <a:rtl val="0"/>
            </a:endParaRPr>
          </a:p>
          <a:p>
            <a:pPr algn="ctr"/>
            <a:endParaRPr lang="en-US" sz="1600" kern="0" dirty="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a:solidFill>
                <a:schemeClr val="tx1"/>
              </a:solidFill>
              <a:latin typeface="Arial"/>
              <a:ea typeface="Arial"/>
              <a:cs typeface="Arial"/>
              <a:sym typeface="Arial"/>
              <a:rtl val="0"/>
            </a:endParaRPr>
          </a:p>
          <a:p>
            <a:pPr algn="ctr"/>
            <a:r>
              <a:rPr lang="en-US" sz="1600" kern="0" dirty="0" smtClean="0">
                <a:solidFill>
                  <a:schemeClr val="tx1"/>
                </a:solidFill>
                <a:latin typeface="Arial"/>
                <a:ea typeface="Arial"/>
                <a:cs typeface="Arial"/>
                <a:sym typeface="Arial"/>
                <a:rtl val="0"/>
              </a:rPr>
              <a:t>Applications</a:t>
            </a:r>
            <a:br>
              <a:rPr lang="en-US" sz="1600" kern="0" dirty="0" smtClean="0">
                <a:solidFill>
                  <a:schemeClr val="tx1"/>
                </a:solidFill>
                <a:latin typeface="Arial"/>
                <a:ea typeface="Arial"/>
                <a:cs typeface="Arial"/>
                <a:sym typeface="Arial"/>
                <a:rtl val="0"/>
              </a:rPr>
            </a:br>
            <a:endParaRPr lang="en-US" sz="16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r>
              <a:rPr lang="en-US" sz="1200" kern="0" dirty="0" smtClean="0">
                <a:solidFill>
                  <a:schemeClr val="tx1"/>
                </a:solidFill>
                <a:latin typeface="Arial"/>
                <a:ea typeface="Arial"/>
                <a:cs typeface="Arial"/>
                <a:sym typeface="Arial"/>
                <a:rtl val="0"/>
              </a:rPr>
              <a:t/>
            </a:r>
            <a:br>
              <a:rPr lang="en-US" sz="1200" kern="0" dirty="0" smtClean="0">
                <a:solidFill>
                  <a:schemeClr val="tx1"/>
                </a:solidFill>
                <a:latin typeface="Arial"/>
                <a:ea typeface="Arial"/>
                <a:cs typeface="Arial"/>
                <a:sym typeface="Arial"/>
                <a:rtl val="0"/>
              </a:rPr>
            </a:br>
            <a:r>
              <a:rPr lang="en-US" sz="1200" kern="0" dirty="0" smtClean="0">
                <a:solidFill>
                  <a:schemeClr val="tx1"/>
                </a:solidFill>
                <a:latin typeface="Arial"/>
                <a:ea typeface="Arial"/>
                <a:cs typeface="Arial"/>
                <a:sym typeface="Arial"/>
                <a:rtl val="0"/>
              </a:rPr>
              <a:t/>
            </a:r>
            <a:br>
              <a:rPr lang="en-US" sz="1200" kern="0" dirty="0" smtClean="0">
                <a:solidFill>
                  <a:schemeClr val="tx1"/>
                </a:solidFill>
                <a:latin typeface="Arial"/>
                <a:ea typeface="Arial"/>
                <a:cs typeface="Arial"/>
                <a:sym typeface="Arial"/>
                <a:rtl val="0"/>
              </a:rPr>
            </a:br>
            <a:endParaRPr lang="en-US" sz="1200" kern="0" dirty="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p:txBody>
      </p:sp>
      <p:sp>
        <p:nvSpPr>
          <p:cNvPr id="4" name="Rectangle 3"/>
          <p:cNvSpPr/>
          <p:nvPr/>
        </p:nvSpPr>
        <p:spPr>
          <a:xfrm>
            <a:off x="1048006" y="2038351"/>
            <a:ext cx="2719009" cy="2631340"/>
          </a:xfrm>
          <a:prstGeom prst="rect">
            <a:avLst/>
          </a:prstGeom>
          <a:solidFill>
            <a:schemeClr val="bg1">
              <a:lumMod val="75000"/>
              <a:alpha val="52000"/>
            </a:schemeClr>
          </a:solidFill>
          <a:ln>
            <a:solidFill>
              <a:srgbClr val="4C4C4C"/>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r>
              <a:rPr lang="en-US" sz="1600" kern="0" dirty="0" smtClean="0">
                <a:solidFill>
                  <a:schemeClr val="tx1"/>
                </a:solidFill>
                <a:latin typeface="Arial"/>
                <a:ea typeface="Arial"/>
                <a:cs typeface="Arial"/>
                <a:sym typeface="Arial"/>
                <a:rtl val="0"/>
              </a:rPr>
              <a:t>Infrastructure</a:t>
            </a:r>
            <a:endParaRPr lang="en-US" sz="1600" dirty="0">
              <a:solidFill>
                <a:schemeClr val="tx1"/>
              </a:solidFill>
              <a:latin typeface="Arial"/>
              <a:cs typeface="Arial"/>
            </a:endParaRPr>
          </a:p>
        </p:txBody>
      </p:sp>
      <p:sp>
        <p:nvSpPr>
          <p:cNvPr id="5" name="Rectangle 4"/>
          <p:cNvSpPr/>
          <p:nvPr/>
        </p:nvSpPr>
        <p:spPr>
          <a:xfrm>
            <a:off x="2472075" y="2594708"/>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6" name="Rectangle 5"/>
          <p:cNvSpPr/>
          <p:nvPr/>
        </p:nvSpPr>
        <p:spPr>
          <a:xfrm>
            <a:off x="3126610" y="2598616"/>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dirty="0"/>
          </a:p>
        </p:txBody>
      </p:sp>
      <p:sp>
        <p:nvSpPr>
          <p:cNvPr id="7" name="Rectangle 6"/>
          <p:cNvSpPr/>
          <p:nvPr/>
        </p:nvSpPr>
        <p:spPr>
          <a:xfrm>
            <a:off x="1142256" y="2598616"/>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dirty="0"/>
          </a:p>
        </p:txBody>
      </p:sp>
      <p:sp>
        <p:nvSpPr>
          <p:cNvPr id="8" name="Rectangle 7"/>
          <p:cNvSpPr/>
          <p:nvPr/>
        </p:nvSpPr>
        <p:spPr>
          <a:xfrm>
            <a:off x="1798002" y="2598616"/>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9" name="Rectangle 8"/>
          <p:cNvSpPr/>
          <p:nvPr/>
        </p:nvSpPr>
        <p:spPr>
          <a:xfrm>
            <a:off x="2472075" y="3180862"/>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10" name="Rectangle 9"/>
          <p:cNvSpPr/>
          <p:nvPr/>
        </p:nvSpPr>
        <p:spPr>
          <a:xfrm>
            <a:off x="3126610" y="3184770"/>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11" name="Rectangle 10"/>
          <p:cNvSpPr/>
          <p:nvPr/>
        </p:nvSpPr>
        <p:spPr>
          <a:xfrm>
            <a:off x="1142256" y="3184770"/>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12" name="Rectangle 11"/>
          <p:cNvSpPr/>
          <p:nvPr/>
        </p:nvSpPr>
        <p:spPr>
          <a:xfrm>
            <a:off x="1798002" y="3184770"/>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13" name="Rectangle 12"/>
          <p:cNvSpPr/>
          <p:nvPr/>
        </p:nvSpPr>
        <p:spPr>
          <a:xfrm>
            <a:off x="2472075" y="3759200"/>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14" name="Rectangle 13"/>
          <p:cNvSpPr/>
          <p:nvPr/>
        </p:nvSpPr>
        <p:spPr>
          <a:xfrm>
            <a:off x="3126610" y="3763108"/>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15" name="Rectangle 14"/>
          <p:cNvSpPr/>
          <p:nvPr/>
        </p:nvSpPr>
        <p:spPr>
          <a:xfrm>
            <a:off x="1142256" y="3763108"/>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16" name="Rectangle 15"/>
          <p:cNvSpPr/>
          <p:nvPr/>
        </p:nvSpPr>
        <p:spPr>
          <a:xfrm>
            <a:off x="1798002" y="3763108"/>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17" name="Rectangle 16"/>
          <p:cNvSpPr/>
          <p:nvPr/>
        </p:nvSpPr>
        <p:spPr>
          <a:xfrm>
            <a:off x="5331188" y="2286239"/>
            <a:ext cx="2719009" cy="2383452"/>
          </a:xfrm>
          <a:prstGeom prst="rect">
            <a:avLst/>
          </a:prstGeom>
          <a:solidFill>
            <a:schemeClr val="bg1">
              <a:lumMod val="8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kern="0" dirty="0" smtClean="0">
              <a:solidFill>
                <a:schemeClr val="tx1"/>
              </a:solidFill>
              <a:latin typeface="Arial"/>
              <a:ea typeface="Arial"/>
              <a:cs typeface="Arial"/>
              <a:sym typeface="Arial"/>
              <a:rtl val="0"/>
            </a:endParaRPr>
          </a:p>
          <a:p>
            <a:pPr algn="ctr"/>
            <a:endParaRPr lang="en-US" sz="1600" kern="0" dirty="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r>
              <a:rPr lang="en-US" sz="1600" kern="0" dirty="0" smtClean="0">
                <a:solidFill>
                  <a:schemeClr val="tx1"/>
                </a:solidFill>
                <a:latin typeface="Arial"/>
                <a:ea typeface="Arial"/>
                <a:cs typeface="Arial"/>
                <a:sym typeface="Arial"/>
                <a:rtl val="0"/>
              </a:rPr>
              <a:t>Infrastructure</a:t>
            </a:r>
            <a:endParaRPr lang="en-US" sz="1600" dirty="0">
              <a:solidFill>
                <a:schemeClr val="tx1"/>
              </a:solidFill>
              <a:latin typeface="Arial"/>
              <a:cs typeface="Arial"/>
            </a:endParaRPr>
          </a:p>
        </p:txBody>
      </p:sp>
      <p:sp>
        <p:nvSpPr>
          <p:cNvPr id="18" name="Rectangle 17"/>
          <p:cNvSpPr/>
          <p:nvPr/>
        </p:nvSpPr>
        <p:spPr>
          <a:xfrm>
            <a:off x="6755257" y="2594708"/>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dirty="0"/>
          </a:p>
        </p:txBody>
      </p:sp>
      <p:sp>
        <p:nvSpPr>
          <p:cNvPr id="19" name="Rectangle 18"/>
          <p:cNvSpPr/>
          <p:nvPr/>
        </p:nvSpPr>
        <p:spPr>
          <a:xfrm>
            <a:off x="7409792" y="2598616"/>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dirty="0"/>
          </a:p>
        </p:txBody>
      </p:sp>
      <p:sp>
        <p:nvSpPr>
          <p:cNvPr id="20" name="Rectangle 19"/>
          <p:cNvSpPr/>
          <p:nvPr/>
        </p:nvSpPr>
        <p:spPr>
          <a:xfrm>
            <a:off x="5425438" y="2598616"/>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dirty="0"/>
          </a:p>
        </p:txBody>
      </p:sp>
      <p:sp>
        <p:nvSpPr>
          <p:cNvPr id="21" name="Rectangle 20"/>
          <p:cNvSpPr/>
          <p:nvPr/>
        </p:nvSpPr>
        <p:spPr>
          <a:xfrm>
            <a:off x="6081184" y="2598616"/>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dirty="0"/>
          </a:p>
        </p:txBody>
      </p:sp>
      <p:sp>
        <p:nvSpPr>
          <p:cNvPr id="22" name="Rectangle 21"/>
          <p:cNvSpPr/>
          <p:nvPr/>
        </p:nvSpPr>
        <p:spPr>
          <a:xfrm>
            <a:off x="6755257" y="3180862"/>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23" name="Rectangle 22"/>
          <p:cNvSpPr/>
          <p:nvPr/>
        </p:nvSpPr>
        <p:spPr>
          <a:xfrm>
            <a:off x="7409792" y="3184770"/>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24" name="Rectangle 23"/>
          <p:cNvSpPr/>
          <p:nvPr/>
        </p:nvSpPr>
        <p:spPr>
          <a:xfrm>
            <a:off x="5425438" y="3184770"/>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25" name="Rectangle 24"/>
          <p:cNvSpPr/>
          <p:nvPr/>
        </p:nvSpPr>
        <p:spPr>
          <a:xfrm>
            <a:off x="6081184" y="3184770"/>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26" name="Rectangle 25"/>
          <p:cNvSpPr/>
          <p:nvPr/>
        </p:nvSpPr>
        <p:spPr>
          <a:xfrm>
            <a:off x="6755257" y="3759200"/>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27" name="Rectangle 26"/>
          <p:cNvSpPr/>
          <p:nvPr/>
        </p:nvSpPr>
        <p:spPr>
          <a:xfrm>
            <a:off x="7409792" y="3763108"/>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28" name="Rectangle 27"/>
          <p:cNvSpPr/>
          <p:nvPr/>
        </p:nvSpPr>
        <p:spPr>
          <a:xfrm>
            <a:off x="5425438" y="3763108"/>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dirty="0"/>
          </a:p>
        </p:txBody>
      </p:sp>
      <p:sp>
        <p:nvSpPr>
          <p:cNvPr id="29" name="Rectangle 28"/>
          <p:cNvSpPr/>
          <p:nvPr/>
        </p:nvSpPr>
        <p:spPr>
          <a:xfrm>
            <a:off x="6081184" y="3763108"/>
            <a:ext cx="547076" cy="429846"/>
          </a:xfrm>
          <a:prstGeom prst="rect">
            <a:avLst/>
          </a:prstGeom>
          <a:solidFill>
            <a:schemeClr val="accent4">
              <a:lumMod val="40000"/>
              <a:lumOff val="60000"/>
              <a:alpha val="36000"/>
            </a:scheme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a:p>
        </p:txBody>
      </p:sp>
      <p:sp>
        <p:nvSpPr>
          <p:cNvPr id="30" name="Rectangle 29"/>
          <p:cNvSpPr/>
          <p:nvPr/>
        </p:nvSpPr>
        <p:spPr>
          <a:xfrm>
            <a:off x="5331188" y="1700403"/>
            <a:ext cx="2719010" cy="507997"/>
          </a:xfrm>
          <a:prstGeom prst="rect">
            <a:avLst/>
          </a:prstGeom>
          <a:solidFill>
            <a:schemeClr val="accent1">
              <a:alpha val="97000"/>
            </a:schemeClr>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b="1" kern="0" dirty="0" smtClean="0">
              <a:solidFill>
                <a:schemeClr val="tx1"/>
              </a:solidFill>
              <a:latin typeface="Arial"/>
              <a:ea typeface="Arial"/>
              <a:cs typeface="Arial"/>
              <a:sym typeface="Arial"/>
              <a:rtl val="0"/>
            </a:endParaRPr>
          </a:p>
          <a:p>
            <a:pPr algn="ctr"/>
            <a:r>
              <a:rPr lang="en-US" sz="1600" b="1" kern="0" dirty="0" smtClean="0">
                <a:solidFill>
                  <a:schemeClr val="bg1"/>
                </a:solidFill>
                <a:latin typeface="Arial"/>
                <a:ea typeface="Arial"/>
                <a:cs typeface="Arial"/>
                <a:sym typeface="Arial"/>
                <a:rtl val="0"/>
              </a:rPr>
              <a:t>Cloud Native Platform</a:t>
            </a:r>
            <a:endParaRPr lang="en-US" sz="1200" b="1" kern="0" dirty="0">
              <a:solidFill>
                <a:schemeClr val="bg1"/>
              </a:solidFill>
              <a:latin typeface="Arial"/>
              <a:ea typeface="Arial"/>
              <a:cs typeface="Arial"/>
              <a:sym typeface="Arial"/>
              <a:rtl val="0"/>
            </a:endParaRPr>
          </a:p>
          <a:p>
            <a:pPr algn="ctr"/>
            <a:endParaRPr lang="en-US" sz="1600" b="1" kern="0" dirty="0" smtClean="0">
              <a:solidFill>
                <a:schemeClr val="tx1"/>
              </a:solidFill>
              <a:latin typeface="Arial"/>
              <a:ea typeface="Arial"/>
              <a:cs typeface="Arial"/>
              <a:sym typeface="Arial"/>
              <a:rtl val="0"/>
            </a:endParaRPr>
          </a:p>
        </p:txBody>
      </p:sp>
      <p:sp>
        <p:nvSpPr>
          <p:cNvPr id="31" name="Rectangle 30"/>
          <p:cNvSpPr/>
          <p:nvPr/>
        </p:nvSpPr>
        <p:spPr>
          <a:xfrm>
            <a:off x="5331188" y="854063"/>
            <a:ext cx="2719009" cy="767623"/>
          </a:xfrm>
          <a:prstGeom prst="rect">
            <a:avLst/>
          </a:prstGeom>
          <a:solidFill>
            <a:schemeClr val="bg1">
              <a:lumMod val="95000"/>
              <a:alpha val="86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sz="1600" kern="0" dirty="0" smtClean="0">
              <a:solidFill>
                <a:schemeClr val="tx1"/>
              </a:solidFill>
              <a:latin typeface="Arial"/>
              <a:ea typeface="Arial"/>
              <a:cs typeface="Arial"/>
              <a:sym typeface="Arial"/>
              <a:rtl val="0"/>
            </a:endParaRPr>
          </a:p>
          <a:p>
            <a:pPr algn="ctr"/>
            <a:endParaRPr lang="en-US" sz="1600" kern="0" dirty="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600" kern="0" dirty="0">
              <a:solidFill>
                <a:schemeClr val="tx1"/>
              </a:solidFill>
              <a:latin typeface="Arial"/>
              <a:ea typeface="Arial"/>
              <a:cs typeface="Arial"/>
              <a:sym typeface="Arial"/>
              <a:rtl val="0"/>
            </a:endParaRPr>
          </a:p>
          <a:p>
            <a:pPr algn="ctr"/>
            <a:r>
              <a:rPr lang="en-US" sz="1600" kern="0" dirty="0" smtClean="0">
                <a:solidFill>
                  <a:schemeClr val="tx1"/>
                </a:solidFill>
                <a:latin typeface="Arial"/>
                <a:ea typeface="Arial"/>
                <a:cs typeface="Arial"/>
                <a:sym typeface="Arial"/>
                <a:rtl val="0"/>
              </a:rPr>
              <a:t>Applications</a:t>
            </a:r>
          </a:p>
          <a:p>
            <a:pPr algn="ctr"/>
            <a:endParaRPr lang="en-US" sz="16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a:p>
            <a:pPr algn="ctr"/>
            <a:endParaRPr lang="en-US" sz="1200" kern="0" dirty="0" smtClean="0">
              <a:solidFill>
                <a:schemeClr val="tx1"/>
              </a:solidFill>
              <a:latin typeface="Arial"/>
              <a:ea typeface="Arial"/>
              <a:cs typeface="Arial"/>
              <a:sym typeface="Arial"/>
              <a:rtl val="0"/>
            </a:endParaRPr>
          </a:p>
          <a:p>
            <a:pPr algn="ctr"/>
            <a:endParaRPr lang="en-US" sz="1600" kern="0" dirty="0" smtClean="0">
              <a:solidFill>
                <a:schemeClr val="tx1"/>
              </a:solidFill>
              <a:latin typeface="Arial"/>
              <a:ea typeface="Arial"/>
              <a:cs typeface="Arial"/>
              <a:sym typeface="Arial"/>
              <a:rtl val="0"/>
            </a:endParaRPr>
          </a:p>
        </p:txBody>
      </p:sp>
      <p:sp>
        <p:nvSpPr>
          <p:cNvPr id="32" name="Rectangle 31"/>
          <p:cNvSpPr/>
          <p:nvPr/>
        </p:nvSpPr>
        <p:spPr>
          <a:xfrm>
            <a:off x="2472075" y="2598616"/>
            <a:ext cx="547076" cy="429846"/>
          </a:xfrm>
          <a:prstGeom prst="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000" b="1" dirty="0" smtClean="0">
                <a:solidFill>
                  <a:schemeClr val="accent2">
                    <a:lumMod val="75000"/>
                  </a:schemeClr>
                </a:solidFill>
              </a:rPr>
              <a:t>?</a:t>
            </a:r>
            <a:endParaRPr lang="en-US" sz="2000" b="1" dirty="0">
              <a:solidFill>
                <a:schemeClr val="accent2">
                  <a:lumMod val="75000"/>
                </a:schemeClr>
              </a:solidFill>
            </a:endParaRPr>
          </a:p>
        </p:txBody>
      </p:sp>
      <p:sp>
        <p:nvSpPr>
          <p:cNvPr id="33" name="Rectangle 32"/>
          <p:cNvSpPr/>
          <p:nvPr/>
        </p:nvSpPr>
        <p:spPr>
          <a:xfrm>
            <a:off x="1790643" y="3184770"/>
            <a:ext cx="547076" cy="429846"/>
          </a:xfrm>
          <a:prstGeom prst="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000" b="1" dirty="0" smtClean="0">
                <a:solidFill>
                  <a:schemeClr val="accent2">
                    <a:lumMod val="75000"/>
                  </a:schemeClr>
                </a:solidFill>
              </a:rPr>
              <a:t>?</a:t>
            </a:r>
            <a:endParaRPr lang="en-US" sz="2000" b="1" dirty="0">
              <a:solidFill>
                <a:schemeClr val="accent2">
                  <a:lumMod val="75000"/>
                </a:schemeClr>
              </a:solidFill>
            </a:endParaRPr>
          </a:p>
        </p:txBody>
      </p:sp>
      <p:sp>
        <p:nvSpPr>
          <p:cNvPr id="34" name="Rectangle 33"/>
          <p:cNvSpPr/>
          <p:nvPr/>
        </p:nvSpPr>
        <p:spPr>
          <a:xfrm>
            <a:off x="2472075" y="3750668"/>
            <a:ext cx="547076" cy="429846"/>
          </a:xfrm>
          <a:prstGeom prst="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000" b="1" dirty="0" smtClean="0">
                <a:solidFill>
                  <a:schemeClr val="accent2">
                    <a:lumMod val="75000"/>
                  </a:schemeClr>
                </a:solidFill>
              </a:rPr>
              <a:t>?</a:t>
            </a:r>
            <a:endParaRPr lang="en-US" sz="2000" b="1" dirty="0">
              <a:solidFill>
                <a:schemeClr val="accent2">
                  <a:lumMod val="75000"/>
                </a:schemeClr>
              </a:solidFill>
            </a:endParaRPr>
          </a:p>
        </p:txBody>
      </p:sp>
      <p:grpSp>
        <p:nvGrpSpPr>
          <p:cNvPr id="35" name="Group 34"/>
          <p:cNvGrpSpPr/>
          <p:nvPr/>
        </p:nvGrpSpPr>
        <p:grpSpPr>
          <a:xfrm>
            <a:off x="6081184" y="2585656"/>
            <a:ext cx="1222029" cy="1594858"/>
            <a:chOff x="6119284" y="2594708"/>
            <a:chExt cx="1222029" cy="1594858"/>
          </a:xfrm>
        </p:grpSpPr>
        <p:sp>
          <p:nvSpPr>
            <p:cNvPr id="36" name="Rectangle 35"/>
            <p:cNvSpPr/>
            <p:nvPr/>
          </p:nvSpPr>
          <p:spPr>
            <a:xfrm>
              <a:off x="6790391" y="2594708"/>
              <a:ext cx="547076" cy="429846"/>
            </a:xfrm>
            <a:prstGeom prst="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000" b="1" dirty="0" smtClean="0">
                  <a:solidFill>
                    <a:srgbClr val="008276"/>
                  </a:solidFill>
                </a:rPr>
                <a:t>?</a:t>
              </a:r>
              <a:endParaRPr lang="en-US" sz="2000" b="1" dirty="0">
                <a:solidFill>
                  <a:srgbClr val="008276"/>
                </a:solidFill>
              </a:endParaRPr>
            </a:p>
          </p:txBody>
        </p:sp>
        <p:sp>
          <p:nvSpPr>
            <p:cNvPr id="37" name="Rectangle 36"/>
            <p:cNvSpPr/>
            <p:nvPr/>
          </p:nvSpPr>
          <p:spPr>
            <a:xfrm>
              <a:off x="6119284" y="3180862"/>
              <a:ext cx="547076" cy="429846"/>
            </a:xfrm>
            <a:prstGeom prst="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000" b="1" dirty="0" smtClean="0">
                  <a:solidFill>
                    <a:srgbClr val="008276"/>
                  </a:solidFill>
                </a:rPr>
                <a:t>?</a:t>
              </a:r>
              <a:endParaRPr lang="en-US" sz="2000" b="1" dirty="0">
                <a:solidFill>
                  <a:srgbClr val="008276"/>
                </a:solidFill>
              </a:endParaRPr>
            </a:p>
          </p:txBody>
        </p:sp>
        <p:sp>
          <p:nvSpPr>
            <p:cNvPr id="38" name="Rectangle 37"/>
            <p:cNvSpPr/>
            <p:nvPr/>
          </p:nvSpPr>
          <p:spPr>
            <a:xfrm>
              <a:off x="6794237" y="3759720"/>
              <a:ext cx="547076" cy="429846"/>
            </a:xfrm>
            <a:prstGeom prst="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000" b="1" dirty="0" smtClean="0">
                  <a:solidFill>
                    <a:srgbClr val="008276"/>
                  </a:solidFill>
                </a:rPr>
                <a:t>?</a:t>
              </a:r>
              <a:endParaRPr lang="en-US" sz="2000" b="1" dirty="0">
                <a:solidFill>
                  <a:srgbClr val="008276"/>
                </a:solidFill>
              </a:endParaRPr>
            </a:p>
          </p:txBody>
        </p:sp>
      </p:grpSp>
      <p:sp>
        <p:nvSpPr>
          <p:cNvPr id="39" name="Rectangle 38"/>
          <p:cNvSpPr/>
          <p:nvPr/>
        </p:nvSpPr>
        <p:spPr>
          <a:xfrm>
            <a:off x="2129251" y="944518"/>
            <a:ext cx="547076" cy="4298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b="1" dirty="0" smtClean="0">
                <a:solidFill>
                  <a:schemeClr val="accent2">
                    <a:lumMod val="75000"/>
                  </a:schemeClr>
                </a:solidFill>
              </a:rPr>
              <a:t>?</a:t>
            </a:r>
            <a:endParaRPr lang="en-US" sz="2400" b="1" dirty="0">
              <a:solidFill>
                <a:schemeClr val="accent2">
                  <a:lumMod val="75000"/>
                </a:schemeClr>
              </a:solidFill>
            </a:endParaRPr>
          </a:p>
        </p:txBody>
      </p:sp>
      <p:grpSp>
        <p:nvGrpSpPr>
          <p:cNvPr id="40" name="Group 39"/>
          <p:cNvGrpSpPr/>
          <p:nvPr/>
        </p:nvGrpSpPr>
        <p:grpSpPr>
          <a:xfrm>
            <a:off x="6153361" y="2641603"/>
            <a:ext cx="1073698" cy="1457422"/>
            <a:chOff x="6196308" y="2655016"/>
            <a:chExt cx="1073698" cy="1457422"/>
          </a:xfrm>
        </p:grpSpPr>
        <p:sp>
          <p:nvSpPr>
            <p:cNvPr id="41" name="Rectangle 40"/>
            <p:cNvSpPr/>
            <p:nvPr/>
          </p:nvSpPr>
          <p:spPr>
            <a:xfrm>
              <a:off x="6870162" y="3808456"/>
              <a:ext cx="386886" cy="30398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000" b="1" dirty="0" smtClean="0">
                  <a:solidFill>
                    <a:srgbClr val="017A66"/>
                  </a:solidFill>
                  <a:latin typeface="Zapf Dingbats"/>
                  <a:ea typeface="Zapf Dingbats"/>
                  <a:cs typeface="Zapf Dingbats"/>
                  <a:sym typeface="Zapf Dingbats"/>
                </a:rPr>
                <a:t>✔</a:t>
              </a:r>
              <a:endParaRPr lang="en-US" sz="2000" b="1" dirty="0">
                <a:solidFill>
                  <a:srgbClr val="017A66"/>
                </a:solidFill>
              </a:endParaRPr>
            </a:p>
          </p:txBody>
        </p:sp>
        <p:sp>
          <p:nvSpPr>
            <p:cNvPr id="42" name="Rectangle 41"/>
            <p:cNvSpPr/>
            <p:nvPr/>
          </p:nvSpPr>
          <p:spPr>
            <a:xfrm>
              <a:off x="6196308" y="3251176"/>
              <a:ext cx="386886" cy="30398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000" b="1" dirty="0" smtClean="0">
                  <a:solidFill>
                    <a:srgbClr val="017A66"/>
                  </a:solidFill>
                  <a:latin typeface="Zapf Dingbats"/>
                  <a:ea typeface="Zapf Dingbats"/>
                  <a:cs typeface="Zapf Dingbats"/>
                  <a:sym typeface="Zapf Dingbats"/>
                </a:rPr>
                <a:t>✔</a:t>
              </a:r>
              <a:endParaRPr lang="en-US" sz="2000" b="1" dirty="0">
                <a:solidFill>
                  <a:srgbClr val="017A66"/>
                </a:solidFill>
              </a:endParaRPr>
            </a:p>
          </p:txBody>
        </p:sp>
        <p:sp>
          <p:nvSpPr>
            <p:cNvPr id="43" name="Rectangle 42"/>
            <p:cNvSpPr/>
            <p:nvPr/>
          </p:nvSpPr>
          <p:spPr>
            <a:xfrm>
              <a:off x="6883120" y="2655016"/>
              <a:ext cx="386886" cy="30398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000" b="1" dirty="0" smtClean="0">
                  <a:solidFill>
                    <a:srgbClr val="017A66"/>
                  </a:solidFill>
                  <a:latin typeface="Zapf Dingbats"/>
                  <a:ea typeface="Zapf Dingbats"/>
                  <a:cs typeface="Zapf Dingbats"/>
                  <a:sym typeface="Zapf Dingbats"/>
                </a:rPr>
                <a:t>✔</a:t>
              </a:r>
              <a:endParaRPr lang="en-US" sz="2000" b="1" dirty="0">
                <a:solidFill>
                  <a:srgbClr val="017A66"/>
                </a:solidFill>
              </a:endParaRPr>
            </a:p>
          </p:txBody>
        </p:sp>
      </p:grpSp>
      <p:sp>
        <p:nvSpPr>
          <p:cNvPr id="44" name="Rectangle 43"/>
          <p:cNvSpPr/>
          <p:nvPr/>
        </p:nvSpPr>
        <p:spPr>
          <a:xfrm>
            <a:off x="1814638" y="2066262"/>
            <a:ext cx="1214595" cy="276999"/>
          </a:xfrm>
          <a:prstGeom prst="rect">
            <a:avLst/>
          </a:prstGeom>
        </p:spPr>
        <p:txBody>
          <a:bodyPr wrap="none">
            <a:spAutoFit/>
          </a:bodyPr>
          <a:lstStyle/>
          <a:p>
            <a:pPr algn="ctr"/>
            <a:r>
              <a:rPr lang="en-US" sz="1200" b="1" kern="0" dirty="0">
                <a:latin typeface="Arial"/>
                <a:ea typeface="Arial"/>
                <a:cs typeface="Arial"/>
                <a:sym typeface="Arial"/>
                <a:rtl val="0"/>
              </a:rPr>
              <a:t>tight coupling</a:t>
            </a:r>
          </a:p>
        </p:txBody>
      </p:sp>
    </p:spTree>
    <p:extLst>
      <p:ext uri="{BB962C8B-B14F-4D97-AF65-F5344CB8AC3E}">
        <p14:creationId xmlns:p14="http://schemas.microsoft.com/office/powerpoint/2010/main" val="2323078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iterate type="lt">
                                    <p:tmPct val="0"/>
                                  </p:iterate>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anim calcmode="lin" valueType="num">
                                      <p:cBhvr>
                                        <p:cTn id="16" dur="700" fill="hold"/>
                                        <p:tgtEl>
                                          <p:spTgt spid="39"/>
                                        </p:tgtEl>
                                        <p:attrNameLst>
                                          <p:attrName>ppt_x</p:attrName>
                                        </p:attrNameLst>
                                      </p:cBhvr>
                                      <p:tavLst>
                                        <p:tav tm="0">
                                          <p:val>
                                            <p:strVal val="#ppt_x"/>
                                          </p:val>
                                        </p:tav>
                                        <p:tav tm="100000">
                                          <p:val>
                                            <p:strVal val="#ppt_x"/>
                                          </p:val>
                                        </p:tav>
                                      </p:tavLst>
                                    </p:anim>
                                    <p:anim calcmode="lin" valueType="num">
                                      <p:cBhvr>
                                        <p:cTn id="17" dur="7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anim calcmode="lin" valueType="num">
                                      <p:cBhvr>
                                        <p:cTn id="27" dur="500" fill="hold"/>
                                        <p:tgtEl>
                                          <p:spTgt spid="40"/>
                                        </p:tgtEl>
                                        <p:attrNameLst>
                                          <p:attrName>ppt_x</p:attrName>
                                        </p:attrNameLst>
                                      </p:cBhvr>
                                      <p:tavLst>
                                        <p:tav tm="0">
                                          <p:val>
                                            <p:strVal val="#ppt_x"/>
                                          </p:val>
                                        </p:tav>
                                        <p:tav tm="100000">
                                          <p:val>
                                            <p:strVal val="#ppt_x"/>
                                          </p:val>
                                        </p:tav>
                                      </p:tavLst>
                                    </p:anim>
                                    <p:anim calcmode="lin" valueType="num">
                                      <p:cBhvr>
                                        <p:cTn id="28" dur="500" fill="hold"/>
                                        <p:tgtEl>
                                          <p:spTgt spid="40"/>
                                        </p:tgtEl>
                                        <p:attrNameLst>
                                          <p:attrName>ppt_y</p:attrName>
                                        </p:attrNameLst>
                                      </p:cBhvr>
                                      <p:tavLst>
                                        <p:tav tm="0">
                                          <p:val>
                                            <p:strVal val="#ppt_y+.1"/>
                                          </p:val>
                                        </p:tav>
                                        <p:tav tm="100000">
                                          <p:val>
                                            <p:strVal val="#ppt_y"/>
                                          </p:val>
                                        </p:tav>
                                      </p:tavLst>
                                    </p:anim>
                                  </p:childTnLst>
                                </p:cTn>
                              </p:par>
                            </p:childTnLst>
                          </p:cTn>
                        </p:par>
                        <p:par>
                          <p:cTn id="29" fill="hold">
                            <p:stCondLst>
                              <p:cond delay="500"/>
                            </p:stCondLst>
                            <p:childTnLst>
                              <p:par>
                                <p:cTn id="30" presetID="1" presetClass="exit" presetSubtype="0" fill="hold" nodeType="afterEffect">
                                  <p:stCondLst>
                                    <p:cond delay="0"/>
                                  </p:stCondLst>
                                  <p:childTnLst>
                                    <p:set>
                                      <p:cBhvr>
                                        <p:cTn id="31"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chemeClr val="accent1"/>
                  </a:solidFill>
                  <a:latin typeface="Arial"/>
                  <a:cs typeface="Arial"/>
                </a:rPr>
                <a:t>Continuous Delivery</a:t>
              </a:r>
              <a:endParaRPr lang="en-US" sz="2200" b="1" dirty="0">
                <a:solidFill>
                  <a:schemeClr val="accent1"/>
                </a:solidFill>
                <a:latin typeface="Georgia"/>
                <a:cs typeface="Georgia"/>
              </a:endParaRPr>
            </a:p>
          </p:txBody>
        </p:sp>
        <p:grpSp>
          <p:nvGrpSpPr>
            <p:cNvPr id="32" name="Group 31"/>
            <p:cNvGrpSpPr/>
            <p:nvPr/>
          </p:nvGrpSpPr>
          <p:grpSpPr>
            <a:xfrm>
              <a:off x="3537548" y="696087"/>
              <a:ext cx="2008246" cy="4196915"/>
              <a:chOff x="3537548" y="696087"/>
              <a:chExt cx="2008246" cy="4196915"/>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537548" y="696087"/>
                <a:ext cx="2008246" cy="438582"/>
              </a:xfrm>
              <a:prstGeom prst="rect">
                <a:avLst/>
              </a:prstGeom>
              <a:noFill/>
              <a:effectLst/>
            </p:spPr>
            <p:txBody>
              <a:bodyPr wrap="square" rtlCol="0">
                <a:spAutoFit/>
              </a:bodyPr>
              <a:lstStyle/>
              <a:p>
                <a:pPr algn="ctr">
                  <a:spcAft>
                    <a:spcPts val="300"/>
                  </a:spcAft>
                </a:pPr>
                <a:r>
                  <a:rPr lang="en-US" sz="1000" b="1" dirty="0" smtClean="0">
                    <a:solidFill>
                      <a:schemeClr val="tx1">
                        <a:lumMod val="75000"/>
                        <a:lumOff val="25000"/>
                      </a:schemeClr>
                    </a:solidFill>
                    <a:latin typeface="Arial"/>
                    <a:cs typeface="Arial"/>
                  </a:rPr>
                  <a:t>Release once every 6 months</a:t>
                </a:r>
              </a:p>
              <a:p>
                <a:pPr algn="ctr">
                  <a:spcAft>
                    <a:spcPts val="300"/>
                  </a:spcAft>
                </a:pPr>
                <a:r>
                  <a:rPr lang="en-US" sz="1000" dirty="0" smtClean="0">
                    <a:solidFill>
                      <a:schemeClr val="tx1">
                        <a:lumMod val="75000"/>
                        <a:lumOff val="25000"/>
                      </a:schemeClr>
                    </a:solidFill>
                    <a:latin typeface="Arial"/>
                    <a:cs typeface="Arial"/>
                  </a:rPr>
                  <a:t>More Bugs </a:t>
                </a:r>
                <a:r>
                  <a:rPr lang="en-US" sz="1000" smtClean="0">
                    <a:solidFill>
                      <a:schemeClr val="tx1">
                        <a:lumMod val="75000"/>
                        <a:lumOff val="25000"/>
                      </a:schemeClr>
                    </a:solidFill>
                    <a:latin typeface="Arial"/>
                    <a:cs typeface="Arial"/>
                  </a:rPr>
                  <a:t>in production</a:t>
                </a:r>
                <a:endParaRPr lang="en-US" sz="1000" dirty="0">
                  <a:solidFill>
                    <a:schemeClr val="tx1">
                      <a:lumMod val="75000"/>
                      <a:lumOff val="25000"/>
                    </a:schemeClr>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683173" y="2877814"/>
                <a:ext cx="1722500" cy="438582"/>
              </a:xfrm>
              <a:prstGeom prst="rect">
                <a:avLst/>
              </a:prstGeom>
              <a:noFill/>
              <a:effectLst/>
            </p:spPr>
            <p:txBody>
              <a:bodyPr wrap="square" rtlCol="0">
                <a:spAutoFit/>
              </a:bodyPr>
              <a:lstStyle/>
              <a:p>
                <a:pPr algn="ctr">
                  <a:spcAft>
                    <a:spcPts val="300"/>
                  </a:spcAft>
                </a:pPr>
                <a:r>
                  <a:rPr lang="en-US" sz="1000" b="1" dirty="0" smtClean="0">
                    <a:solidFill>
                      <a:schemeClr val="bg1"/>
                    </a:solidFill>
                    <a:latin typeface="Arial"/>
                    <a:cs typeface="Arial"/>
                  </a:rPr>
                  <a:t>Release early and often</a:t>
                </a:r>
              </a:p>
              <a:p>
                <a:pPr algn="ctr">
                  <a:spcAft>
                    <a:spcPts val="300"/>
                  </a:spcAft>
                </a:pPr>
                <a:r>
                  <a:rPr lang="en-US" sz="1000" dirty="0" smtClean="0">
                    <a:solidFill>
                      <a:schemeClr val="bg1"/>
                    </a:solidFill>
                    <a:latin typeface="Arial"/>
                    <a:cs typeface="Arial"/>
                  </a:rPr>
                  <a:t>Higher Quality of Code</a:t>
                </a:r>
                <a:endParaRPr lang="en-US" sz="1000" dirty="0">
                  <a:solidFill>
                    <a:schemeClr val="bg1"/>
                  </a:solidFill>
                  <a:latin typeface="Georgia"/>
                  <a:cs typeface="Georgia"/>
                </a:endParaRPr>
              </a:p>
            </p:txBody>
          </p:sp>
        </p:grpSp>
      </p:grpSp>
      <p:grpSp>
        <p:nvGrpSpPr>
          <p:cNvPr id="2" name="Group 1"/>
          <p:cNvGrpSpPr/>
          <p:nvPr/>
        </p:nvGrpSpPr>
        <p:grpSpPr>
          <a:xfrm>
            <a:off x="309439" y="67377"/>
            <a:ext cx="2392058" cy="4721071"/>
            <a:chOff x="309439" y="67377"/>
            <a:chExt cx="2392058"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chemeClr val="accent1"/>
                  </a:solidFill>
                  <a:latin typeface="Arial"/>
                  <a:cs typeface="Arial"/>
                </a:rPr>
                <a:t>DevOps</a:t>
              </a:r>
              <a:endParaRPr lang="en-US" sz="2200" b="1" dirty="0">
                <a:solidFill>
                  <a:schemeClr val="accent1"/>
                </a:solidFill>
                <a:latin typeface="Georgia"/>
                <a:cs typeface="Georgia"/>
              </a:endParaRPr>
            </a:p>
          </p:txBody>
        </p:sp>
        <p:grpSp>
          <p:nvGrpSpPr>
            <p:cNvPr id="31" name="Group 30"/>
            <p:cNvGrpSpPr/>
            <p:nvPr/>
          </p:nvGrpSpPr>
          <p:grpSpPr>
            <a:xfrm>
              <a:off x="309439" y="696087"/>
              <a:ext cx="2392058" cy="4092361"/>
              <a:chOff x="309439" y="696087"/>
              <a:chExt cx="2392058" cy="4092361"/>
            </a:xfrm>
          </p:grpSpPr>
          <p:sp>
            <p:nvSpPr>
              <p:cNvPr id="25" name="TextBox 24"/>
              <p:cNvSpPr txBox="1"/>
              <p:nvPr/>
            </p:nvSpPr>
            <p:spPr>
              <a:xfrm>
                <a:off x="387403" y="696087"/>
                <a:ext cx="2254474" cy="592470"/>
              </a:xfrm>
              <a:prstGeom prst="rect">
                <a:avLst/>
              </a:prstGeom>
              <a:noFill/>
              <a:effectLst/>
            </p:spPr>
            <p:txBody>
              <a:bodyPr wrap="square" rtlCol="0">
                <a:spAutoFit/>
              </a:bodyPr>
              <a:lstStyle/>
              <a:p>
                <a:pPr algn="ctr">
                  <a:spcAft>
                    <a:spcPts val="300"/>
                  </a:spcAft>
                </a:pPr>
                <a:r>
                  <a:rPr lang="en-US" sz="1000" b="1" dirty="0" smtClean="0">
                    <a:solidFill>
                      <a:schemeClr val="tx1">
                        <a:lumMod val="75000"/>
                        <a:lumOff val="25000"/>
                      </a:schemeClr>
                    </a:solidFill>
                    <a:latin typeface="Arial"/>
                    <a:cs typeface="Arial"/>
                  </a:rPr>
                  <a:t>Not my problem</a:t>
                </a:r>
              </a:p>
              <a:p>
                <a:pPr algn="ctr">
                  <a:spcAft>
                    <a:spcPts val="300"/>
                  </a:spcAft>
                </a:pPr>
                <a:r>
                  <a:rPr lang="en-US" sz="1000" dirty="0" smtClean="0">
                    <a:solidFill>
                      <a:schemeClr val="tx1">
                        <a:lumMod val="75000"/>
                        <a:lumOff val="25000"/>
                      </a:schemeClr>
                    </a:solidFill>
                    <a:latin typeface="Arial"/>
                    <a:cs typeface="Arial"/>
                  </a:rPr>
                  <a:t>Separate tools, varied incentives, opaque process</a:t>
                </a:r>
                <a:endParaRPr lang="en-US" sz="1000" dirty="0">
                  <a:solidFill>
                    <a:schemeClr val="tx1">
                      <a:lumMod val="75000"/>
                      <a:lumOff val="25000"/>
                    </a:schemeClr>
                  </a:solidFill>
                  <a:latin typeface="Georgia"/>
                  <a:cs typeface="Georgia"/>
                </a:endParaRPr>
              </a:p>
            </p:txBody>
          </p:sp>
          <p:sp>
            <p:nvSpPr>
              <p:cNvPr id="26" name="TextBox 25"/>
              <p:cNvSpPr txBox="1"/>
              <p:nvPr/>
            </p:nvSpPr>
            <p:spPr>
              <a:xfrm>
                <a:off x="309439" y="2877814"/>
                <a:ext cx="2392058" cy="592470"/>
              </a:xfrm>
              <a:prstGeom prst="rect">
                <a:avLst/>
              </a:prstGeom>
              <a:noFill/>
              <a:effectLst/>
            </p:spPr>
            <p:txBody>
              <a:bodyPr wrap="square" rtlCol="0">
                <a:spAutoFit/>
              </a:bodyPr>
              <a:lstStyle/>
              <a:p>
                <a:pPr algn="ctr">
                  <a:spcAft>
                    <a:spcPts val="300"/>
                  </a:spcAft>
                </a:pPr>
                <a:r>
                  <a:rPr lang="en-US" sz="1000" b="1" dirty="0" smtClean="0">
                    <a:solidFill>
                      <a:schemeClr val="bg1"/>
                    </a:solidFill>
                    <a:latin typeface="Arial"/>
                    <a:cs typeface="Arial"/>
                  </a:rPr>
                  <a:t>Shared responsibility</a:t>
                </a:r>
              </a:p>
              <a:p>
                <a:pPr algn="ctr">
                  <a:spcAft>
                    <a:spcPts val="300"/>
                  </a:spcAft>
                </a:pPr>
                <a:r>
                  <a:rPr lang="en-US" sz="1000" dirty="0" smtClean="0">
                    <a:solidFill>
                      <a:schemeClr val="bg1"/>
                    </a:solidFill>
                    <a:latin typeface="Arial"/>
                    <a:cs typeface="Arial"/>
                  </a:rPr>
                  <a:t>Common incentives, tools, process and culture</a:t>
                </a:r>
                <a:endParaRPr lang="en-US" sz="1000" dirty="0">
                  <a:solidFill>
                    <a:schemeClr val="bg1"/>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410974" y="86653"/>
            <a:ext cx="2392058" cy="4896873"/>
            <a:chOff x="6423674" y="86653"/>
            <a:chExt cx="2392058"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chemeClr val="accent1"/>
                  </a:solidFill>
                  <a:latin typeface="Arial"/>
                  <a:cs typeface="Arial"/>
                </a:rPr>
                <a:t>Microservices</a:t>
              </a:r>
              <a:endParaRPr lang="en-US" sz="2200" b="1" dirty="0">
                <a:solidFill>
                  <a:schemeClr val="accent1"/>
                </a:solidFill>
                <a:latin typeface="Georgia"/>
                <a:cs typeface="Georgia"/>
              </a:endParaRPr>
            </a:p>
          </p:txBody>
        </p:sp>
        <p:grpSp>
          <p:nvGrpSpPr>
            <p:cNvPr id="33" name="Group 32"/>
            <p:cNvGrpSpPr/>
            <p:nvPr/>
          </p:nvGrpSpPr>
          <p:grpSpPr>
            <a:xfrm>
              <a:off x="6423674" y="696087"/>
              <a:ext cx="2392058" cy="4287439"/>
              <a:chOff x="6423674" y="696087"/>
              <a:chExt cx="2392058" cy="4287439"/>
            </a:xfrm>
          </p:grpSpPr>
          <p:sp>
            <p:nvSpPr>
              <p:cNvPr id="22" name="TextBox 21"/>
              <p:cNvSpPr txBox="1"/>
              <p:nvPr/>
            </p:nvSpPr>
            <p:spPr>
              <a:xfrm>
                <a:off x="6561258" y="696087"/>
                <a:ext cx="2254474" cy="592470"/>
              </a:xfrm>
              <a:prstGeom prst="rect">
                <a:avLst/>
              </a:prstGeom>
              <a:noFill/>
              <a:effectLst/>
            </p:spPr>
            <p:txBody>
              <a:bodyPr wrap="square" rtlCol="0">
                <a:spAutoFit/>
              </a:bodyPr>
              <a:lstStyle/>
              <a:p>
                <a:pPr algn="ctr">
                  <a:spcAft>
                    <a:spcPts val="300"/>
                  </a:spcAft>
                </a:pPr>
                <a:r>
                  <a:rPr lang="en-US" sz="1000" b="1" dirty="0" smtClean="0">
                    <a:solidFill>
                      <a:schemeClr val="tx1">
                        <a:lumMod val="75000"/>
                        <a:lumOff val="25000"/>
                      </a:schemeClr>
                    </a:solidFill>
                    <a:latin typeface="Arial"/>
                    <a:cs typeface="Arial"/>
                  </a:rPr>
                  <a:t>Tightly coupled components</a:t>
                </a:r>
              </a:p>
              <a:p>
                <a:pPr algn="ctr">
                  <a:spcAft>
                    <a:spcPts val="300"/>
                  </a:spcAft>
                </a:pPr>
                <a:r>
                  <a:rPr lang="en-US" sz="1000" dirty="0" smtClean="0">
                    <a:solidFill>
                      <a:schemeClr val="tx1">
                        <a:lumMod val="75000"/>
                        <a:lumOff val="25000"/>
                      </a:schemeClr>
                    </a:solidFill>
                    <a:latin typeface="Arial"/>
                    <a:cs typeface="Arial"/>
                  </a:rPr>
                  <a:t>Slow deployment cycles waiting on integrated tests teams</a:t>
                </a:r>
                <a:endParaRPr lang="en-US" sz="1000" dirty="0">
                  <a:solidFill>
                    <a:schemeClr val="tx1">
                      <a:lumMod val="75000"/>
                      <a:lumOff val="25000"/>
                    </a:scheme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423674" y="2877814"/>
                <a:ext cx="2392058" cy="592470"/>
              </a:xfrm>
              <a:prstGeom prst="rect">
                <a:avLst/>
              </a:prstGeom>
              <a:noFill/>
              <a:effectLst/>
            </p:spPr>
            <p:txBody>
              <a:bodyPr wrap="square" rtlCol="0">
                <a:spAutoFit/>
              </a:bodyPr>
              <a:lstStyle/>
              <a:p>
                <a:pPr algn="ctr">
                  <a:spcAft>
                    <a:spcPts val="300"/>
                  </a:spcAft>
                </a:pPr>
                <a:r>
                  <a:rPr lang="en-US" sz="1000" b="1" dirty="0" smtClean="0">
                    <a:solidFill>
                      <a:schemeClr val="bg1"/>
                    </a:solidFill>
                    <a:latin typeface="Arial"/>
                    <a:cs typeface="Arial"/>
                  </a:rPr>
                  <a:t>Loosely coupled components</a:t>
                </a:r>
              </a:p>
              <a:p>
                <a:pPr algn="ctr">
                  <a:spcAft>
                    <a:spcPts val="300"/>
                  </a:spcAft>
                </a:pPr>
                <a:r>
                  <a:rPr lang="en-US" sz="1000" dirty="0" smtClean="0">
                    <a:solidFill>
                      <a:schemeClr val="bg1"/>
                    </a:solidFill>
                    <a:latin typeface="Arial"/>
                    <a:cs typeface="Arial"/>
                  </a:rPr>
                  <a:t>Automated deploy without waiting on individual components</a:t>
                </a:r>
                <a:endParaRPr lang="en-US" sz="1000" dirty="0">
                  <a:solidFill>
                    <a:schemeClr val="bg1"/>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166317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18</a:t>
            </a:fld>
            <a:endParaRPr lang="en-US"/>
          </a:p>
        </p:txBody>
      </p:sp>
      <p:sp>
        <p:nvSpPr>
          <p:cNvPr id="3" name="TextBox 2"/>
          <p:cNvSpPr txBox="1"/>
          <p:nvPr/>
        </p:nvSpPr>
        <p:spPr>
          <a:xfrm>
            <a:off x="3391733" y="283777"/>
            <a:ext cx="173511" cy="289185"/>
          </a:xfrm>
          <a:prstGeom prst="rect">
            <a:avLst/>
          </a:prstGeom>
          <a:noFill/>
        </p:spPr>
        <p:txBody>
          <a:bodyPr wrap="none" rtlCol="0">
            <a:spAutoFit/>
          </a:bodyPr>
          <a:lstStyle/>
          <a:p>
            <a:pPr defTabSz="914400"/>
            <a:endParaRPr lang="en-US" sz="1400" kern="0">
              <a:solidFill>
                <a:srgbClr val="000000"/>
              </a:solidFill>
              <a:latin typeface="Arial"/>
              <a:ea typeface="Arial"/>
              <a:cs typeface="Arial"/>
              <a:sym typeface="Arial"/>
              <a:rtl val="0"/>
            </a:endParaRPr>
          </a:p>
        </p:txBody>
      </p:sp>
      <p:sp>
        <p:nvSpPr>
          <p:cNvPr id="4" name="Rectangle 3"/>
          <p:cNvSpPr/>
          <p:nvPr/>
        </p:nvSpPr>
        <p:spPr>
          <a:xfrm>
            <a:off x="1685963" y="465141"/>
            <a:ext cx="3510447"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Cloud Native Framework</a:t>
            </a:r>
            <a:endParaRPr lang="en-US" sz="2000" b="1" kern="0" dirty="0">
              <a:solidFill>
                <a:srgbClr val="017A66"/>
              </a:solidFill>
              <a:latin typeface="Arial"/>
              <a:sym typeface="Arial"/>
              <a:rtl val="0"/>
            </a:endParaRPr>
          </a:p>
        </p:txBody>
      </p:sp>
      <p:sp>
        <p:nvSpPr>
          <p:cNvPr id="5" name="Rectangle 4"/>
          <p:cNvSpPr/>
          <p:nvPr/>
        </p:nvSpPr>
        <p:spPr>
          <a:xfrm>
            <a:off x="1923995" y="10905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6" name="Rectangle 5"/>
          <p:cNvSpPr/>
          <p:nvPr/>
        </p:nvSpPr>
        <p:spPr>
          <a:xfrm>
            <a:off x="1923995" y="20690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7" name="Rectangle 6"/>
          <p:cNvSpPr/>
          <p:nvPr/>
        </p:nvSpPr>
        <p:spPr>
          <a:xfrm>
            <a:off x="1923995"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8" name="Rectangle 7"/>
          <p:cNvSpPr/>
          <p:nvPr/>
        </p:nvSpPr>
        <p:spPr>
          <a:xfrm>
            <a:off x="1923995"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grpSp>
        <p:nvGrpSpPr>
          <p:cNvPr id="9" name="Group 8"/>
          <p:cNvGrpSpPr/>
          <p:nvPr/>
        </p:nvGrpSpPr>
        <p:grpSpPr>
          <a:xfrm>
            <a:off x="158272" y="465141"/>
            <a:ext cx="1456398" cy="4249595"/>
            <a:chOff x="783488" y="465141"/>
            <a:chExt cx="1456398" cy="4249595"/>
          </a:xfrm>
        </p:grpSpPr>
        <p:sp>
          <p:nvSpPr>
            <p:cNvPr id="10" name="Rectangle 9"/>
            <p:cNvSpPr/>
            <p:nvPr/>
          </p:nvSpPr>
          <p:spPr>
            <a:xfrm>
              <a:off x="783488" y="465141"/>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Culture</a:t>
              </a:r>
              <a:endParaRPr lang="en-US" sz="2000" b="1" kern="0" dirty="0">
                <a:solidFill>
                  <a:srgbClr val="2D73B9"/>
                </a:solidFill>
                <a:latin typeface="Arial"/>
                <a:sym typeface="Arial"/>
                <a:rtl val="0"/>
              </a:endParaRPr>
            </a:p>
          </p:txBody>
        </p:sp>
        <p:sp>
          <p:nvSpPr>
            <p:cNvPr id="11" name="TextBox 10"/>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2" name="TextBox 11"/>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3" name="TextBox 12"/>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sp>
          <p:nvSpPr>
            <p:cNvPr id="14" name="TextBox 13"/>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5" name="Picture 14"/>
            <p:cNvPicPr>
              <a:picLocks noChangeAspect="1"/>
            </p:cNvPicPr>
            <p:nvPr/>
          </p:nvPicPr>
          <p:blipFill>
            <a:blip r:embed="rId3"/>
            <a:stretch>
              <a:fillRect/>
            </a:stretch>
          </p:blipFill>
          <p:spPr>
            <a:xfrm>
              <a:off x="1072238" y="1098024"/>
              <a:ext cx="206707" cy="553442"/>
            </a:xfrm>
            <a:prstGeom prst="rect">
              <a:avLst/>
            </a:prstGeom>
          </p:spPr>
        </p:pic>
        <p:pic>
          <p:nvPicPr>
            <p:cNvPr id="16" name="Picture 15"/>
            <p:cNvPicPr>
              <a:picLocks noChangeAspect="1"/>
            </p:cNvPicPr>
            <p:nvPr/>
          </p:nvPicPr>
          <p:blipFill>
            <a:blip r:embed="rId3"/>
            <a:stretch>
              <a:fillRect/>
            </a:stretch>
          </p:blipFill>
          <p:spPr>
            <a:xfrm>
              <a:off x="1072238" y="2078464"/>
              <a:ext cx="206707" cy="553442"/>
            </a:xfrm>
            <a:prstGeom prst="rect">
              <a:avLst/>
            </a:prstGeom>
          </p:spPr>
        </p:pic>
        <p:pic>
          <p:nvPicPr>
            <p:cNvPr id="17" name="Picture 16"/>
            <p:cNvPicPr>
              <a:picLocks noChangeAspect="1"/>
            </p:cNvPicPr>
            <p:nvPr/>
          </p:nvPicPr>
          <p:blipFill>
            <a:blip r:embed="rId4"/>
            <a:stretch>
              <a:fillRect/>
            </a:stretch>
          </p:blipFill>
          <p:spPr>
            <a:xfrm>
              <a:off x="1615162" y="2081531"/>
              <a:ext cx="203087" cy="543749"/>
            </a:xfrm>
            <a:prstGeom prst="rect">
              <a:avLst/>
            </a:prstGeom>
          </p:spPr>
        </p:pic>
        <p:pic>
          <p:nvPicPr>
            <p:cNvPr id="18" name="Picture 17"/>
            <p:cNvPicPr>
              <a:picLocks noChangeAspect="1"/>
            </p:cNvPicPr>
            <p:nvPr/>
          </p:nvPicPr>
          <p:blipFill>
            <a:blip r:embed="rId4"/>
            <a:stretch>
              <a:fillRect/>
            </a:stretch>
          </p:blipFill>
          <p:spPr>
            <a:xfrm>
              <a:off x="1337256" y="3972673"/>
              <a:ext cx="203087" cy="543749"/>
            </a:xfrm>
            <a:prstGeom prst="rect">
              <a:avLst/>
            </a:prstGeom>
          </p:spPr>
        </p:pic>
        <p:sp>
          <p:nvSpPr>
            <p:cNvPr id="19" name="TextBox 18"/>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20" name="Picture 19"/>
            <p:cNvPicPr>
              <a:picLocks noChangeAspect="1"/>
            </p:cNvPicPr>
            <p:nvPr/>
          </p:nvPicPr>
          <p:blipFill>
            <a:blip r:embed="rId4"/>
            <a:stretch>
              <a:fillRect/>
            </a:stretch>
          </p:blipFill>
          <p:spPr>
            <a:xfrm>
              <a:off x="1337256" y="3058519"/>
              <a:ext cx="203087" cy="543749"/>
            </a:xfrm>
            <a:prstGeom prst="rect">
              <a:avLst/>
            </a:prstGeom>
          </p:spPr>
        </p:pic>
      </p:grpSp>
      <p:sp>
        <p:nvSpPr>
          <p:cNvPr id="22" name="Rectangle 21"/>
          <p:cNvSpPr/>
          <p:nvPr/>
        </p:nvSpPr>
        <p:spPr>
          <a:xfrm>
            <a:off x="6145219" y="465141"/>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4C4C4C"/>
                </a:solidFill>
                <a:latin typeface="Arial"/>
                <a:sym typeface="Arial"/>
                <a:rtl val="0"/>
              </a:rPr>
              <a:t>Tools</a:t>
            </a:r>
            <a:endParaRPr lang="en-US" sz="2000" b="1" kern="0" dirty="0">
              <a:solidFill>
                <a:srgbClr val="4C4C4C"/>
              </a:solidFill>
              <a:latin typeface="Arial"/>
              <a:sym typeface="Arial"/>
              <a:rtl val="0"/>
            </a:endParaRPr>
          </a:p>
        </p:txBody>
      </p:sp>
      <p:sp>
        <p:nvSpPr>
          <p:cNvPr id="23" name="TextBox 22"/>
          <p:cNvSpPr txBox="1"/>
          <p:nvPr/>
        </p:nvSpPr>
        <p:spPr>
          <a:xfrm>
            <a:off x="5388626" y="1548944"/>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6308436" y="1541918"/>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26" name="TextBox 25"/>
          <p:cNvSpPr txBox="1"/>
          <p:nvPr/>
        </p:nvSpPr>
        <p:spPr>
          <a:xfrm>
            <a:off x="5561137" y="3494280"/>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sp>
        <p:nvSpPr>
          <p:cNvPr id="27" name="TextBox 26"/>
          <p:cNvSpPr txBox="1"/>
          <p:nvPr/>
        </p:nvSpPr>
        <p:spPr>
          <a:xfrm>
            <a:off x="5414458" y="4405521"/>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28" name="TextBox 27"/>
          <p:cNvSpPr txBox="1"/>
          <p:nvPr/>
        </p:nvSpPr>
        <p:spPr>
          <a:xfrm>
            <a:off x="6179748" y="4405521"/>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9" name="TextBox 28"/>
          <p:cNvSpPr txBox="1"/>
          <p:nvPr/>
        </p:nvSpPr>
        <p:spPr>
          <a:xfrm>
            <a:off x="7582567" y="4421088"/>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30" name="Picture 29"/>
          <p:cNvPicPr>
            <a:picLocks noChangeAspect="1"/>
          </p:cNvPicPr>
          <p:nvPr/>
        </p:nvPicPr>
        <p:blipFill>
          <a:blip r:embed="rId5"/>
          <a:stretch>
            <a:fillRect/>
          </a:stretch>
        </p:blipFill>
        <p:spPr>
          <a:xfrm>
            <a:off x="6424064" y="1086041"/>
            <a:ext cx="487256" cy="487256"/>
          </a:xfrm>
          <a:prstGeom prst="rect">
            <a:avLst/>
          </a:prstGeom>
        </p:spPr>
      </p:pic>
      <p:pic>
        <p:nvPicPr>
          <p:cNvPr id="32" name="Picture 31"/>
          <p:cNvPicPr>
            <a:picLocks noChangeAspect="1"/>
          </p:cNvPicPr>
          <p:nvPr/>
        </p:nvPicPr>
        <p:blipFill rotWithShape="1">
          <a:blip r:embed="rId6"/>
          <a:srcRect l="47903" r="18554" b="23845"/>
          <a:stretch/>
        </p:blipFill>
        <p:spPr>
          <a:xfrm>
            <a:off x="5419134" y="3073887"/>
            <a:ext cx="711194" cy="458491"/>
          </a:xfrm>
          <a:prstGeom prst="rect">
            <a:avLst/>
          </a:prstGeom>
        </p:spPr>
      </p:pic>
      <p:pic>
        <p:nvPicPr>
          <p:cNvPr id="33" name="Picture 32"/>
          <p:cNvPicPr>
            <a:picLocks noChangeAspect="1"/>
          </p:cNvPicPr>
          <p:nvPr/>
        </p:nvPicPr>
        <p:blipFill>
          <a:blip r:embed="rId7"/>
          <a:stretch>
            <a:fillRect/>
          </a:stretch>
        </p:blipFill>
        <p:spPr>
          <a:xfrm>
            <a:off x="5246639" y="4038380"/>
            <a:ext cx="747060" cy="298824"/>
          </a:xfrm>
          <a:prstGeom prst="rect">
            <a:avLst/>
          </a:prstGeom>
        </p:spPr>
      </p:pic>
      <p:pic>
        <p:nvPicPr>
          <p:cNvPr id="34" name="Picture 33"/>
          <p:cNvPicPr>
            <a:picLocks noChangeAspect="1"/>
          </p:cNvPicPr>
          <p:nvPr/>
        </p:nvPicPr>
        <p:blipFill>
          <a:blip r:embed="rId8"/>
          <a:stretch>
            <a:fillRect/>
          </a:stretch>
        </p:blipFill>
        <p:spPr>
          <a:xfrm>
            <a:off x="6151222" y="3961084"/>
            <a:ext cx="682592" cy="451902"/>
          </a:xfrm>
          <a:prstGeom prst="rect">
            <a:avLst/>
          </a:prstGeom>
        </p:spPr>
      </p:pic>
      <p:pic>
        <p:nvPicPr>
          <p:cNvPr id="35" name="Picture 34"/>
          <p:cNvPicPr>
            <a:picLocks noChangeAspect="1"/>
          </p:cNvPicPr>
          <p:nvPr/>
        </p:nvPicPr>
        <p:blipFill>
          <a:blip r:embed="rId9"/>
          <a:stretch>
            <a:fillRect/>
          </a:stretch>
        </p:blipFill>
        <p:spPr>
          <a:xfrm>
            <a:off x="7706190" y="3960589"/>
            <a:ext cx="494032" cy="494030"/>
          </a:xfrm>
          <a:prstGeom prst="rect">
            <a:avLst/>
          </a:prstGeom>
        </p:spPr>
      </p:pic>
      <p:pic>
        <p:nvPicPr>
          <p:cNvPr id="36" name="Picture 35" descr="spring-clou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5248" y="1062840"/>
            <a:ext cx="582146" cy="582146"/>
          </a:xfrm>
          <a:prstGeom prst="rect">
            <a:avLst/>
          </a:prstGeom>
        </p:spPr>
      </p:pic>
      <p:cxnSp>
        <p:nvCxnSpPr>
          <p:cNvPr id="37" name="Straight Connector 36"/>
          <p:cNvCxnSpPr/>
          <p:nvPr/>
        </p:nvCxnSpPr>
        <p:spPr>
          <a:xfrm>
            <a:off x="5196410"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685963"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11"/>
          <a:stretch>
            <a:fillRect/>
          </a:stretch>
        </p:blipFill>
        <p:spPr>
          <a:xfrm>
            <a:off x="6885332" y="3898412"/>
            <a:ext cx="702722" cy="526363"/>
          </a:xfrm>
          <a:prstGeom prst="rect">
            <a:avLst/>
          </a:prstGeom>
        </p:spPr>
      </p:pic>
      <p:sp>
        <p:nvSpPr>
          <p:cNvPr id="42" name="TextBox 41"/>
          <p:cNvSpPr txBox="1"/>
          <p:nvPr/>
        </p:nvSpPr>
        <p:spPr>
          <a:xfrm>
            <a:off x="6999786" y="4407978"/>
            <a:ext cx="486168" cy="230832"/>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Azure</a:t>
            </a:r>
            <a:endParaRPr lang="en-US" sz="900" kern="0" dirty="0">
              <a:solidFill>
                <a:schemeClr val="tx2">
                  <a:lumMod val="75000"/>
                  <a:lumOff val="25000"/>
                </a:schemeClr>
              </a:solidFill>
              <a:latin typeface="Arial"/>
              <a:ea typeface="Arial"/>
              <a:cs typeface="Arial"/>
              <a:sym typeface="Arial"/>
              <a:rtl val="0"/>
            </a:endParaRPr>
          </a:p>
        </p:txBody>
      </p:sp>
      <p:pic>
        <p:nvPicPr>
          <p:cNvPr id="21" name="Picture 20"/>
          <p:cNvPicPr>
            <a:picLocks noChangeAspect="1"/>
          </p:cNvPicPr>
          <p:nvPr/>
        </p:nvPicPr>
        <p:blipFill>
          <a:blip r:embed="rId12"/>
          <a:stretch>
            <a:fillRect/>
          </a:stretch>
        </p:blipFill>
        <p:spPr>
          <a:xfrm>
            <a:off x="8258836" y="3898412"/>
            <a:ext cx="909549" cy="561958"/>
          </a:xfrm>
          <a:prstGeom prst="rect">
            <a:avLst/>
          </a:prstGeom>
        </p:spPr>
      </p:pic>
      <p:sp>
        <p:nvSpPr>
          <p:cNvPr id="43" name="TextBox 42"/>
          <p:cNvSpPr txBox="1"/>
          <p:nvPr/>
        </p:nvSpPr>
        <p:spPr>
          <a:xfrm>
            <a:off x="8510112" y="4424775"/>
            <a:ext cx="434772" cy="230832"/>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GCP</a:t>
            </a:r>
            <a:endParaRPr lang="en-US" sz="900" kern="0" dirty="0">
              <a:solidFill>
                <a:schemeClr val="tx2">
                  <a:lumMod val="75000"/>
                  <a:lumOff val="25000"/>
                </a:schemeClr>
              </a:solidFill>
              <a:latin typeface="Arial"/>
              <a:ea typeface="Arial"/>
              <a:cs typeface="Arial"/>
              <a:sym typeface="Arial"/>
              <a:rtl val="0"/>
            </a:endParaRPr>
          </a:p>
        </p:txBody>
      </p:sp>
      <p:pic>
        <p:nvPicPr>
          <p:cNvPr id="40" name="Picture 39"/>
          <p:cNvPicPr>
            <a:picLocks noChangeAspect="1"/>
          </p:cNvPicPr>
          <p:nvPr/>
        </p:nvPicPr>
        <p:blipFill>
          <a:blip r:embed="rId13"/>
          <a:stretch>
            <a:fillRect/>
          </a:stretch>
        </p:blipFill>
        <p:spPr>
          <a:xfrm>
            <a:off x="5388626" y="2159269"/>
            <a:ext cx="2250654" cy="472637"/>
          </a:xfrm>
          <a:prstGeom prst="rect">
            <a:avLst/>
          </a:prstGeom>
        </p:spPr>
      </p:pic>
    </p:spTree>
    <p:extLst>
      <p:ext uri="{BB962C8B-B14F-4D97-AF65-F5344CB8AC3E}">
        <p14:creationId xmlns:p14="http://schemas.microsoft.com/office/powerpoint/2010/main" val="37014084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The developer dream haiku</a:t>
            </a:r>
            <a:br>
              <a:rPr lang="en-US" dirty="0"/>
            </a:br>
            <a:endParaRPr lang="en-US" dirty="0"/>
          </a:p>
        </p:txBody>
      </p:sp>
      <p:sp>
        <p:nvSpPr>
          <p:cNvPr id="21" name="Rectangle 20"/>
          <p:cNvSpPr/>
          <p:nvPr/>
        </p:nvSpPr>
        <p:spPr>
          <a:xfrm>
            <a:off x="2509217" y="2434192"/>
            <a:ext cx="4144750" cy="461665"/>
          </a:xfrm>
          <a:prstGeom prst="rect">
            <a:avLst/>
          </a:prstGeom>
        </p:spPr>
        <p:txBody>
          <a:bodyPr wrap="square">
            <a:spAutoFit/>
          </a:bodyPr>
          <a:lstStyle/>
          <a:p>
            <a:r>
              <a:rPr lang="en-US" sz="2400" dirty="0" smtClean="0">
                <a:solidFill>
                  <a:srgbClr val="4C4C4C"/>
                </a:solidFill>
                <a:cs typeface="Arial"/>
              </a:rPr>
              <a:t> Run it in the Cloud for me,</a:t>
            </a:r>
            <a:endParaRPr lang="en-US" sz="2400" dirty="0">
              <a:solidFill>
                <a:srgbClr val="4C4C4C"/>
              </a:solidFill>
            </a:endParaRPr>
          </a:p>
        </p:txBody>
      </p:sp>
      <p:sp>
        <p:nvSpPr>
          <p:cNvPr id="22" name="Rectangle 21"/>
          <p:cNvSpPr/>
          <p:nvPr/>
        </p:nvSpPr>
        <p:spPr>
          <a:xfrm>
            <a:off x="4269740" y="3240686"/>
            <a:ext cx="3122302" cy="461665"/>
          </a:xfrm>
          <a:prstGeom prst="rect">
            <a:avLst/>
          </a:prstGeom>
        </p:spPr>
        <p:txBody>
          <a:bodyPr wrap="square">
            <a:spAutoFit/>
          </a:bodyPr>
          <a:lstStyle/>
          <a:p>
            <a:r>
              <a:rPr lang="en-US" sz="2400" dirty="0">
                <a:solidFill>
                  <a:srgbClr val="4C4C4C"/>
                </a:solidFill>
                <a:cs typeface="Arial"/>
              </a:rPr>
              <a:t> I do not care how   </a:t>
            </a:r>
            <a:endParaRPr lang="en-US" sz="2400" dirty="0">
              <a:solidFill>
                <a:srgbClr val="4C4C4C"/>
              </a:solidFill>
            </a:endParaRPr>
          </a:p>
        </p:txBody>
      </p:sp>
      <p:sp>
        <p:nvSpPr>
          <p:cNvPr id="23" name="Rectangle 22"/>
          <p:cNvSpPr/>
          <p:nvPr/>
        </p:nvSpPr>
        <p:spPr>
          <a:xfrm>
            <a:off x="1736682" y="1601293"/>
            <a:ext cx="3830438" cy="461665"/>
          </a:xfrm>
          <a:prstGeom prst="rect">
            <a:avLst/>
          </a:prstGeom>
        </p:spPr>
        <p:txBody>
          <a:bodyPr wrap="square">
            <a:spAutoFit/>
          </a:bodyPr>
          <a:lstStyle/>
          <a:p>
            <a:r>
              <a:rPr lang="en-US" sz="2400" dirty="0">
                <a:solidFill>
                  <a:srgbClr val="4C4C4C"/>
                </a:solidFill>
                <a:cs typeface="Arial"/>
              </a:rPr>
              <a:t>Here is my source code</a:t>
            </a:r>
            <a:r>
              <a:rPr lang="en-US" sz="2400" dirty="0" smtClean="0">
                <a:solidFill>
                  <a:srgbClr val="4C4C4C"/>
                </a:solidFill>
                <a:cs typeface="Arial"/>
              </a:rPr>
              <a:t>,</a:t>
            </a:r>
            <a:endParaRPr lang="en-US" sz="2400" dirty="0">
              <a:solidFill>
                <a:srgbClr val="4C4C4C"/>
              </a:solidFill>
              <a:cs typeface="Arial"/>
            </a:endParaRPr>
          </a:p>
        </p:txBody>
      </p:sp>
    </p:spTree>
    <p:extLst>
      <p:ext uri="{BB962C8B-B14F-4D97-AF65-F5344CB8AC3E}">
        <p14:creationId xmlns:p14="http://schemas.microsoft.com/office/powerpoint/2010/main" val="1561204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13748969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3657689342"/>
              </p:ext>
            </p:extLst>
          </p:nvPr>
        </p:nvGraphicFramePr>
        <p:xfrm>
          <a:off x="1576792" y="1457079"/>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3189888" y="4909543"/>
            <a:ext cx="2667397" cy="146194"/>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700" kern="0" dirty="0">
                <a:solidFill>
                  <a:srgbClr val="4C4C4C"/>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990975" y="1744101"/>
            <a:ext cx="1928466" cy="1522273"/>
            <a:chOff x="607174" y="1893682"/>
            <a:chExt cx="2408836" cy="1901463"/>
          </a:xfrm>
        </p:grpSpPr>
        <p:sp>
          <p:nvSpPr>
            <p:cNvPr id="33" name="TextBox 32"/>
            <p:cNvSpPr txBox="1"/>
            <p:nvPr/>
          </p:nvSpPr>
          <p:spPr>
            <a:xfrm>
              <a:off x="607174" y="2652410"/>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Administrative tasks</a:t>
              </a:r>
            </a:p>
          </p:txBody>
        </p:sp>
        <p:sp>
          <p:nvSpPr>
            <p:cNvPr id="34" name="TextBox 33"/>
            <p:cNvSpPr txBox="1"/>
            <p:nvPr/>
          </p:nvSpPr>
          <p:spPr>
            <a:xfrm>
              <a:off x="607174" y="1893682"/>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Design and Coding</a:t>
              </a:r>
            </a:p>
          </p:txBody>
        </p:sp>
        <p:sp>
          <p:nvSpPr>
            <p:cNvPr id="35" name="TextBox 34"/>
            <p:cNvSpPr txBox="1"/>
            <p:nvPr/>
          </p:nvSpPr>
          <p:spPr>
            <a:xfrm>
              <a:off x="607174" y="2264115"/>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Brainstorming</a:t>
              </a:r>
            </a:p>
          </p:txBody>
        </p:sp>
        <p:sp>
          <p:nvSpPr>
            <p:cNvPr id="36" name="TextBox 35"/>
            <p:cNvSpPr txBox="1"/>
            <p:nvPr/>
          </p:nvSpPr>
          <p:spPr>
            <a:xfrm>
              <a:off x="607174" y="3455572"/>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Waiting for Test/Build</a:t>
              </a:r>
            </a:p>
          </p:txBody>
        </p:sp>
        <p:sp>
          <p:nvSpPr>
            <p:cNvPr id="37" name="TextBox 36"/>
            <p:cNvSpPr txBox="1"/>
            <p:nvPr/>
          </p:nvSpPr>
          <p:spPr>
            <a:xfrm>
              <a:off x="607174" y="3043474"/>
              <a:ext cx="2408836" cy="33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100" kern="0" dirty="0">
                  <a:solidFill>
                    <a:srgbClr val="4C4C4C"/>
                  </a:solidFill>
                  <a:latin typeface="Arial"/>
                  <a:ea typeface="Helvetica Light"/>
                  <a:cs typeface="Arial"/>
                  <a:sym typeface="Helvetica Light"/>
                  <a:rtl val="0"/>
                </a:rPr>
                <a:t>Managing Environments </a:t>
              </a:r>
            </a:p>
          </p:txBody>
        </p:sp>
      </p:grpSp>
      <p:sp>
        <p:nvSpPr>
          <p:cNvPr id="38" name="TextBox 37"/>
          <p:cNvSpPr txBox="1"/>
          <p:nvPr/>
        </p:nvSpPr>
        <p:spPr>
          <a:xfrm>
            <a:off x="3475975" y="3722658"/>
            <a:ext cx="2910795"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rgbClr val="4C4C4C"/>
                </a:solidFill>
                <a:effectLst/>
                <a:uFillTx/>
                <a:latin typeface="Arial"/>
                <a:ea typeface="+mn-ea"/>
                <a:cs typeface="Arial"/>
                <a:sym typeface="Helvetica Light"/>
              </a:rPr>
              <a:t>Average Hours/Week</a:t>
            </a:r>
            <a:endParaRPr kumimoji="0" lang="en-US" sz="1200" b="1" i="0" u="none" strike="noStrike" cap="none" spc="0" normalizeH="0" baseline="0" dirty="0">
              <a:ln>
                <a:noFill/>
              </a:ln>
              <a:solidFill>
                <a:srgbClr val="4C4C4C"/>
              </a:solidFill>
              <a:effectLst/>
              <a:uFillTx/>
              <a:latin typeface="Arial"/>
              <a:ea typeface="+mn-ea"/>
              <a:cs typeface="Arial"/>
              <a:sym typeface="Helvetica Light"/>
            </a:endParaRPr>
          </a:p>
        </p:txBody>
      </p:sp>
      <p:sp>
        <p:nvSpPr>
          <p:cNvPr id="39" name="Title 38"/>
          <p:cNvSpPr>
            <a:spLocks noGrp="1"/>
          </p:cNvSpPr>
          <p:nvPr>
            <p:ph type="title"/>
          </p:nvPr>
        </p:nvSpPr>
        <p:spPr>
          <a:xfrm>
            <a:off x="113722" y="149918"/>
            <a:ext cx="6433128" cy="976107"/>
          </a:xfrm>
        </p:spPr>
        <p:txBody>
          <a:bodyPr/>
          <a:lstStyle/>
          <a:p>
            <a:pPr>
              <a:spcAft>
                <a:spcPts val="300"/>
              </a:spcAft>
            </a:pPr>
            <a:r>
              <a:rPr lang="en-US" dirty="0">
                <a:solidFill>
                  <a:schemeClr val="tx2"/>
                </a:solidFill>
              </a:rPr>
              <a:t>Software developers spend too much time </a:t>
            </a:r>
            <a:r>
              <a:rPr lang="en-US" dirty="0"/>
              <a:t>NOT writing software</a:t>
            </a:r>
            <a:endParaRPr lang="en-US" dirty="0">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20</a:t>
            </a:fld>
            <a:endParaRPr lang="en-US"/>
          </a:p>
        </p:txBody>
      </p:sp>
      <p:sp>
        <p:nvSpPr>
          <p:cNvPr id="13" name="Shape 2308"/>
          <p:cNvSpPr/>
          <p:nvPr/>
        </p:nvSpPr>
        <p:spPr>
          <a:xfrm>
            <a:off x="1248938" y="2310895"/>
            <a:ext cx="6160720" cy="1037628"/>
          </a:xfrm>
          <a:prstGeom prst="rect">
            <a:avLst/>
          </a:prstGeom>
          <a:ln w="38100">
            <a:solidFill>
              <a:schemeClr val="accent1">
                <a:alpha val="78000"/>
              </a:scheme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Tree>
    <p:extLst>
      <p:ext uri="{BB962C8B-B14F-4D97-AF65-F5344CB8AC3E}">
        <p14:creationId xmlns:p14="http://schemas.microsoft.com/office/powerpoint/2010/main" val="26112675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21</a:t>
            </a:fld>
            <a:endParaRPr lang="en-US"/>
          </a:p>
        </p:txBody>
      </p:sp>
      <p:sp>
        <p:nvSpPr>
          <p:cNvPr id="5" name="TextBox 4"/>
          <p:cNvSpPr txBox="1"/>
          <p:nvPr/>
        </p:nvSpPr>
        <p:spPr>
          <a:xfrm>
            <a:off x="4016949" y="283777"/>
            <a:ext cx="173511" cy="289185"/>
          </a:xfrm>
          <a:prstGeom prst="rect">
            <a:avLst/>
          </a:prstGeom>
          <a:noFill/>
        </p:spPr>
        <p:txBody>
          <a:bodyPr wrap="none" rtlCol="0">
            <a:spAutoFit/>
          </a:bodyPr>
          <a:lstStyle/>
          <a:p>
            <a:pPr defTabSz="914400"/>
            <a:endParaRPr lang="en-US" sz="1400" kern="0">
              <a:solidFill>
                <a:srgbClr val="000000"/>
              </a:solidFill>
              <a:latin typeface="Arial"/>
              <a:ea typeface="Arial"/>
              <a:cs typeface="Arial"/>
              <a:sym typeface="Arial"/>
              <a:rtl val="0"/>
            </a:endParaRPr>
          </a:p>
        </p:txBody>
      </p:sp>
      <p:sp>
        <p:nvSpPr>
          <p:cNvPr id="6" name="Rectangle 5"/>
          <p:cNvSpPr/>
          <p:nvPr/>
        </p:nvSpPr>
        <p:spPr>
          <a:xfrm>
            <a:off x="783488" y="465141"/>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Culture</a:t>
            </a:r>
            <a:endParaRPr lang="en-US" sz="2000" b="1" kern="0" dirty="0">
              <a:solidFill>
                <a:srgbClr val="2D73B9"/>
              </a:solidFill>
              <a:latin typeface="Arial"/>
              <a:sym typeface="Arial"/>
              <a:rtl val="0"/>
            </a:endParaRPr>
          </a:p>
        </p:txBody>
      </p:sp>
      <p:sp>
        <p:nvSpPr>
          <p:cNvPr id="7" name="Rectangle 6"/>
          <p:cNvSpPr/>
          <p:nvPr/>
        </p:nvSpPr>
        <p:spPr>
          <a:xfrm>
            <a:off x="2311180" y="465141"/>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Cloud Native Framework</a:t>
            </a:r>
            <a:endParaRPr lang="en-US" sz="2000" b="1" kern="0" dirty="0">
              <a:solidFill>
                <a:srgbClr val="017A66"/>
              </a:solidFill>
              <a:latin typeface="Arial"/>
              <a:sym typeface="Arial"/>
              <a:rtl val="0"/>
            </a:endParaRPr>
          </a:p>
        </p:txBody>
      </p:sp>
      <p:sp>
        <p:nvSpPr>
          <p:cNvPr id="8" name="Rectangle 7"/>
          <p:cNvSpPr/>
          <p:nvPr/>
        </p:nvSpPr>
        <p:spPr>
          <a:xfrm>
            <a:off x="6019859" y="465141"/>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chemeClr val="tx2"/>
                </a:solidFill>
                <a:latin typeface="Arial"/>
                <a:sym typeface="Arial"/>
                <a:rtl val="0"/>
              </a:rPr>
              <a:t>Tools</a:t>
            </a:r>
            <a:endParaRPr lang="en-US" sz="2000" b="1" kern="0" dirty="0">
              <a:solidFill>
                <a:schemeClr val="tx2"/>
              </a:solidFill>
              <a:latin typeface="Arial"/>
              <a:sym typeface="Arial"/>
              <a:rtl val="0"/>
            </a:endParaRPr>
          </a:p>
        </p:txBody>
      </p:sp>
      <p:sp>
        <p:nvSpPr>
          <p:cNvPr id="9" name="TextBox 8"/>
          <p:cNvSpPr txBox="1"/>
          <p:nvPr/>
        </p:nvSpPr>
        <p:spPr>
          <a:xfrm>
            <a:off x="6013842" y="1548944"/>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10" name="TextBox 9"/>
          <p:cNvSpPr txBox="1"/>
          <p:nvPr/>
        </p:nvSpPr>
        <p:spPr>
          <a:xfrm>
            <a:off x="6933652" y="1541918"/>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12" name="TextBox 11"/>
          <p:cNvSpPr txBox="1"/>
          <p:nvPr/>
        </p:nvSpPr>
        <p:spPr>
          <a:xfrm>
            <a:off x="6186353" y="3494280"/>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sp>
        <p:nvSpPr>
          <p:cNvPr id="13" name="TextBox 12"/>
          <p:cNvSpPr txBox="1"/>
          <p:nvPr/>
        </p:nvSpPr>
        <p:spPr>
          <a:xfrm>
            <a:off x="6235054" y="4395752"/>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14" name="TextBox 13"/>
          <p:cNvSpPr txBox="1"/>
          <p:nvPr/>
        </p:nvSpPr>
        <p:spPr>
          <a:xfrm>
            <a:off x="7000344" y="4395752"/>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15" name="TextBox 14"/>
          <p:cNvSpPr txBox="1"/>
          <p:nvPr/>
        </p:nvSpPr>
        <p:spPr>
          <a:xfrm>
            <a:off x="7824584" y="4395752"/>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sp>
        <p:nvSpPr>
          <p:cNvPr id="16" name="TextBox 15"/>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7" name="TextBox 16"/>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8" name="TextBox 17"/>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9" name="Picture 18"/>
          <p:cNvPicPr>
            <a:picLocks noChangeAspect="1"/>
          </p:cNvPicPr>
          <p:nvPr/>
        </p:nvPicPr>
        <p:blipFill>
          <a:blip r:embed="rId3"/>
          <a:stretch>
            <a:fillRect/>
          </a:stretch>
        </p:blipFill>
        <p:spPr>
          <a:xfrm>
            <a:off x="1072238" y="1098024"/>
            <a:ext cx="206707" cy="553442"/>
          </a:xfrm>
          <a:prstGeom prst="rect">
            <a:avLst/>
          </a:prstGeom>
        </p:spPr>
      </p:pic>
      <p:pic>
        <p:nvPicPr>
          <p:cNvPr id="20" name="Picture 19"/>
          <p:cNvPicPr>
            <a:picLocks noChangeAspect="1"/>
          </p:cNvPicPr>
          <p:nvPr/>
        </p:nvPicPr>
        <p:blipFill>
          <a:blip r:embed="rId3"/>
          <a:stretch>
            <a:fillRect/>
          </a:stretch>
        </p:blipFill>
        <p:spPr>
          <a:xfrm>
            <a:off x="1072238" y="2078464"/>
            <a:ext cx="206707" cy="553442"/>
          </a:xfrm>
          <a:prstGeom prst="rect">
            <a:avLst/>
          </a:prstGeom>
        </p:spPr>
      </p:pic>
      <p:pic>
        <p:nvPicPr>
          <p:cNvPr id="21" name="Picture 20"/>
          <p:cNvPicPr>
            <a:picLocks noChangeAspect="1"/>
          </p:cNvPicPr>
          <p:nvPr/>
        </p:nvPicPr>
        <p:blipFill>
          <a:blip r:embed="rId4"/>
          <a:stretch>
            <a:fillRect/>
          </a:stretch>
        </p:blipFill>
        <p:spPr>
          <a:xfrm>
            <a:off x="1615162" y="2081531"/>
            <a:ext cx="203087" cy="543749"/>
          </a:xfrm>
          <a:prstGeom prst="rect">
            <a:avLst/>
          </a:prstGeom>
        </p:spPr>
      </p:pic>
      <p:pic>
        <p:nvPicPr>
          <p:cNvPr id="22" name="Picture 21"/>
          <p:cNvPicPr>
            <a:picLocks noChangeAspect="1"/>
          </p:cNvPicPr>
          <p:nvPr/>
        </p:nvPicPr>
        <p:blipFill>
          <a:blip r:embed="rId5"/>
          <a:stretch>
            <a:fillRect/>
          </a:stretch>
        </p:blipFill>
        <p:spPr>
          <a:xfrm>
            <a:off x="7049280" y="1086041"/>
            <a:ext cx="487256" cy="487256"/>
          </a:xfrm>
          <a:prstGeom prst="rect">
            <a:avLst/>
          </a:prstGeom>
        </p:spPr>
      </p:pic>
      <p:pic>
        <p:nvPicPr>
          <p:cNvPr id="24" name="Picture 23"/>
          <p:cNvPicPr>
            <a:picLocks noChangeAspect="1"/>
          </p:cNvPicPr>
          <p:nvPr/>
        </p:nvPicPr>
        <p:blipFill rotWithShape="1">
          <a:blip r:embed="rId6"/>
          <a:srcRect l="47903" r="18554" b="23845"/>
          <a:stretch/>
        </p:blipFill>
        <p:spPr>
          <a:xfrm>
            <a:off x="6044350" y="3073887"/>
            <a:ext cx="711194" cy="458491"/>
          </a:xfrm>
          <a:prstGeom prst="rect">
            <a:avLst/>
          </a:prstGeom>
        </p:spPr>
      </p:pic>
      <p:pic>
        <p:nvPicPr>
          <p:cNvPr id="25" name="Picture 24"/>
          <p:cNvPicPr>
            <a:picLocks noChangeAspect="1"/>
          </p:cNvPicPr>
          <p:nvPr/>
        </p:nvPicPr>
        <p:blipFill>
          <a:blip r:embed="rId7"/>
          <a:stretch>
            <a:fillRect/>
          </a:stretch>
        </p:blipFill>
        <p:spPr>
          <a:xfrm>
            <a:off x="6067235" y="4028611"/>
            <a:ext cx="747060" cy="298824"/>
          </a:xfrm>
          <a:prstGeom prst="rect">
            <a:avLst/>
          </a:prstGeom>
        </p:spPr>
      </p:pic>
      <p:pic>
        <p:nvPicPr>
          <p:cNvPr id="26" name="Picture 25"/>
          <p:cNvPicPr>
            <a:picLocks noChangeAspect="1"/>
          </p:cNvPicPr>
          <p:nvPr/>
        </p:nvPicPr>
        <p:blipFill>
          <a:blip r:embed="rId8"/>
          <a:stretch>
            <a:fillRect/>
          </a:stretch>
        </p:blipFill>
        <p:spPr>
          <a:xfrm>
            <a:off x="6971818" y="3951315"/>
            <a:ext cx="682592" cy="451902"/>
          </a:xfrm>
          <a:prstGeom prst="rect">
            <a:avLst/>
          </a:prstGeom>
        </p:spPr>
      </p:pic>
      <p:pic>
        <p:nvPicPr>
          <p:cNvPr id="27" name="Picture 26"/>
          <p:cNvPicPr>
            <a:picLocks noChangeAspect="1"/>
          </p:cNvPicPr>
          <p:nvPr/>
        </p:nvPicPr>
        <p:blipFill>
          <a:blip r:embed="rId9"/>
          <a:stretch>
            <a:fillRect/>
          </a:stretch>
        </p:blipFill>
        <p:spPr>
          <a:xfrm>
            <a:off x="7948207" y="3935253"/>
            <a:ext cx="494032" cy="494030"/>
          </a:xfrm>
          <a:prstGeom prst="rect">
            <a:avLst/>
          </a:prstGeom>
        </p:spPr>
      </p:pic>
      <p:pic>
        <p:nvPicPr>
          <p:cNvPr id="28" name="Picture 27" descr="spring-clou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0464" y="1062840"/>
            <a:ext cx="582146" cy="582146"/>
          </a:xfrm>
          <a:prstGeom prst="rect">
            <a:avLst/>
          </a:prstGeom>
        </p:spPr>
      </p:pic>
      <p:cxnSp>
        <p:nvCxnSpPr>
          <p:cNvPr id="30" name="Straight Connector 29"/>
          <p:cNvCxnSpPr/>
          <p:nvPr/>
        </p:nvCxnSpPr>
        <p:spPr>
          <a:xfrm>
            <a:off x="5821626" y="600987"/>
            <a:ext cx="0" cy="4128965"/>
          </a:xfrm>
          <a:prstGeom prst="line">
            <a:avLst/>
          </a:prstGeom>
          <a:ln w="12700" cmpd="sng">
            <a:solidFill>
              <a:srgbClr val="4C4C4C"/>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311179" y="600987"/>
            <a:ext cx="0" cy="4128965"/>
          </a:xfrm>
          <a:prstGeom prst="line">
            <a:avLst/>
          </a:prstGeom>
          <a:ln w="12700" cmpd="sng">
            <a:solidFill>
              <a:srgbClr val="4C4C4C"/>
            </a:solidFill>
            <a:prstDash val="dot"/>
            <a:bevel/>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549211" y="10905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37" name="Rectangle 36"/>
          <p:cNvSpPr/>
          <p:nvPr/>
        </p:nvSpPr>
        <p:spPr>
          <a:xfrm>
            <a:off x="2549211" y="20690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38" name="Rectangle 37"/>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39" name="Rectangle 38"/>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40" name="TextBox 39"/>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1" name="Picture 40"/>
          <p:cNvPicPr>
            <a:picLocks noChangeAspect="1"/>
          </p:cNvPicPr>
          <p:nvPr/>
        </p:nvPicPr>
        <p:blipFill>
          <a:blip r:embed="rId4"/>
          <a:stretch>
            <a:fillRect/>
          </a:stretch>
        </p:blipFill>
        <p:spPr>
          <a:xfrm>
            <a:off x="1337256" y="3972673"/>
            <a:ext cx="203087" cy="543749"/>
          </a:xfrm>
          <a:prstGeom prst="rect">
            <a:avLst/>
          </a:prstGeom>
        </p:spPr>
      </p:pic>
      <p:sp>
        <p:nvSpPr>
          <p:cNvPr id="42" name="TextBox 41"/>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3" name="Picture 42"/>
          <p:cNvPicPr>
            <a:picLocks noChangeAspect="1"/>
          </p:cNvPicPr>
          <p:nvPr/>
        </p:nvPicPr>
        <p:blipFill>
          <a:blip r:embed="rId4"/>
          <a:stretch>
            <a:fillRect/>
          </a:stretch>
        </p:blipFill>
        <p:spPr>
          <a:xfrm>
            <a:off x="1337256" y="3058519"/>
            <a:ext cx="203087" cy="543749"/>
          </a:xfrm>
          <a:prstGeom prst="rect">
            <a:avLst/>
          </a:prstGeom>
        </p:spPr>
      </p:pic>
      <p:sp>
        <p:nvSpPr>
          <p:cNvPr id="44" name="Rounded Rectangle 43"/>
          <p:cNvSpPr/>
          <p:nvPr/>
        </p:nvSpPr>
        <p:spPr>
          <a:xfrm>
            <a:off x="401720" y="890744"/>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11"/>
          <a:stretch>
            <a:fillRect/>
          </a:stretch>
        </p:blipFill>
        <p:spPr>
          <a:xfrm>
            <a:off x="6060306" y="2159269"/>
            <a:ext cx="2250654" cy="472637"/>
          </a:xfrm>
          <a:prstGeom prst="rect">
            <a:avLst/>
          </a:prstGeom>
        </p:spPr>
      </p:pic>
    </p:spTree>
    <p:extLst>
      <p:ext uri="{BB962C8B-B14F-4D97-AF65-F5344CB8AC3E}">
        <p14:creationId xmlns:p14="http://schemas.microsoft.com/office/powerpoint/2010/main" val="3394048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strVal val="#ppt_w*0.70"/>
                                          </p:val>
                                        </p:tav>
                                        <p:tav tm="100000">
                                          <p:val>
                                            <p:strVal val="#ppt_w"/>
                                          </p:val>
                                        </p:tav>
                                      </p:tavLst>
                                    </p:anim>
                                    <p:anim calcmode="lin" valueType="num">
                                      <p:cBhvr>
                                        <p:cTn id="8" dur="500" fill="hold"/>
                                        <p:tgtEl>
                                          <p:spTgt spid="44"/>
                                        </p:tgtEl>
                                        <p:attrNameLst>
                                          <p:attrName>ppt_h</p:attrName>
                                        </p:attrNameLst>
                                      </p:cBhvr>
                                      <p:tavLst>
                                        <p:tav tm="0">
                                          <p:val>
                                            <p:strVal val="#ppt_h"/>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22</a:t>
            </a:fld>
            <a:endParaRPr lang="en-US"/>
          </a:p>
        </p:txBody>
      </p:sp>
      <p:sp>
        <p:nvSpPr>
          <p:cNvPr id="13" name="TextBox 12"/>
          <p:cNvSpPr txBox="1"/>
          <p:nvPr/>
        </p:nvSpPr>
        <p:spPr>
          <a:xfrm>
            <a:off x="6013842" y="1548944"/>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14" name="TextBox 13"/>
          <p:cNvSpPr txBox="1"/>
          <p:nvPr/>
        </p:nvSpPr>
        <p:spPr>
          <a:xfrm>
            <a:off x="6933652" y="1541918"/>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22" name="TextBox 21"/>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72238" y="1098024"/>
            <a:ext cx="206707" cy="553442"/>
          </a:xfrm>
          <a:prstGeom prst="rect">
            <a:avLst/>
          </a:prstGeom>
        </p:spPr>
      </p:pic>
      <p:pic>
        <p:nvPicPr>
          <p:cNvPr id="30" name="Picture 29"/>
          <p:cNvPicPr>
            <a:picLocks noChangeAspect="1"/>
          </p:cNvPicPr>
          <p:nvPr/>
        </p:nvPicPr>
        <p:blipFill>
          <a:blip r:embed="rId4"/>
          <a:stretch>
            <a:fillRect/>
          </a:stretch>
        </p:blipFill>
        <p:spPr>
          <a:xfrm>
            <a:off x="7049280" y="1086041"/>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062840"/>
            <a:ext cx="582146" cy="582146"/>
          </a:xfrm>
          <a:prstGeom prst="rect">
            <a:avLst/>
          </a:prstGeom>
        </p:spPr>
      </p:pic>
      <p:grpSp>
        <p:nvGrpSpPr>
          <p:cNvPr id="40" name="Group 39"/>
          <p:cNvGrpSpPr/>
          <p:nvPr/>
        </p:nvGrpSpPr>
        <p:grpSpPr>
          <a:xfrm>
            <a:off x="546832" y="2595952"/>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rgbClr val="008774"/>
                  </a:solidFill>
                  <a:latin typeface="Arial"/>
                  <a:ea typeface="Arial"/>
                  <a:cs typeface="Arial"/>
                  <a:sym typeface="Arial"/>
                  <a:rtl val="0"/>
                </a:rPr>
                <a:t>Spring Boot</a:t>
              </a:r>
              <a:endParaRPr lang="en-US" sz="2600" b="1" kern="0" dirty="0">
                <a:solidFill>
                  <a:srgbClr val="008774"/>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rgbClr val="5CA830"/>
                  </a:solidFill>
                  <a:latin typeface="Arial"/>
                  <a:ea typeface="Arial"/>
                  <a:cs typeface="Arial"/>
                  <a:sym typeface="Arial"/>
                  <a:rtl val="0"/>
                </a:rPr>
                <a:t>From 0 to app in &lt; 5 min</a:t>
              </a:r>
              <a:endParaRPr lang="en-US" kern="0" dirty="0">
                <a:solidFill>
                  <a:srgbClr val="5CA830"/>
                </a:solidFill>
                <a:latin typeface="Arial"/>
                <a:ea typeface="Arial"/>
                <a:cs typeface="Arial"/>
                <a:sym typeface="Arial"/>
                <a:rtl val="0"/>
              </a:endParaRPr>
            </a:p>
          </p:txBody>
        </p:sp>
      </p:grpSp>
      <p:grpSp>
        <p:nvGrpSpPr>
          <p:cNvPr id="44" name="Group 43"/>
          <p:cNvGrpSpPr/>
          <p:nvPr/>
        </p:nvGrpSpPr>
        <p:grpSpPr>
          <a:xfrm>
            <a:off x="4245109" y="2383417"/>
            <a:ext cx="4243289" cy="1651491"/>
            <a:chOff x="4444131" y="2521342"/>
            <a:chExt cx="4243289" cy="1651491"/>
          </a:xfrm>
        </p:grpSpPr>
        <p:sp>
          <p:nvSpPr>
            <p:cNvPr id="45" name="Rectangle 44"/>
            <p:cNvSpPr/>
            <p:nvPr/>
          </p:nvSpPr>
          <p:spPr>
            <a:xfrm>
              <a:off x="4444131" y="2855128"/>
              <a:ext cx="2365184" cy="492443"/>
            </a:xfrm>
            <a:prstGeom prst="rect">
              <a:avLst/>
            </a:prstGeom>
          </p:spPr>
          <p:txBody>
            <a:bodyPr wrap="square">
              <a:spAutoFit/>
            </a:bodyPr>
            <a:lstStyle/>
            <a:p>
              <a:pPr defTabSz="914400"/>
              <a:r>
                <a:rPr lang="en-US" sz="2600" b="1" kern="0" dirty="0" smtClean="0">
                  <a:solidFill>
                    <a:schemeClr val="accent1"/>
                  </a:solidFill>
                  <a:latin typeface="Arial"/>
                  <a:ea typeface="Arial"/>
                  <a:cs typeface="Arial"/>
                  <a:sym typeface="Arial"/>
                  <a:rtl val="0"/>
                </a:rPr>
                <a:t>Spring Cloud</a:t>
              </a:r>
              <a:endParaRPr lang="en-US" sz="2600" b="1" kern="0" dirty="0">
                <a:solidFill>
                  <a:schemeClr val="accent1"/>
                </a:solidFill>
                <a:latin typeface="Arial"/>
                <a:ea typeface="Arial"/>
                <a:cs typeface="Arial"/>
                <a:sym typeface="Arial"/>
                <a:rtl val="0"/>
              </a:endParaRPr>
            </a:p>
          </p:txBody>
        </p:sp>
        <p:pic>
          <p:nvPicPr>
            <p:cNvPr id="46" name="Picture 45"/>
            <p:cNvPicPr>
              <a:picLocks noChangeAspect="1"/>
            </p:cNvPicPr>
            <p:nvPr/>
          </p:nvPicPr>
          <p:blipFill>
            <a:blip r:embed="rId7"/>
            <a:stretch>
              <a:fillRect/>
            </a:stretch>
          </p:blipFill>
          <p:spPr>
            <a:xfrm>
              <a:off x="6712610" y="2521342"/>
              <a:ext cx="984032" cy="984032"/>
            </a:xfrm>
            <a:prstGeom prst="rect">
              <a:avLst/>
            </a:prstGeom>
          </p:spPr>
        </p:pic>
        <p:sp>
          <p:nvSpPr>
            <p:cNvPr id="47" name="Rectangle 46"/>
            <p:cNvSpPr/>
            <p:nvPr/>
          </p:nvSpPr>
          <p:spPr>
            <a:xfrm>
              <a:off x="4823668" y="3526502"/>
              <a:ext cx="3863752" cy="646331"/>
            </a:xfrm>
            <a:prstGeom prst="rect">
              <a:avLst/>
            </a:prstGeom>
          </p:spPr>
          <p:txBody>
            <a:bodyPr wrap="square">
              <a:spAutoFit/>
            </a:bodyPr>
            <a:lstStyle/>
            <a:p>
              <a:pPr algn="r" defTabSz="914400"/>
              <a:r>
                <a:rPr lang="en-US" kern="0" dirty="0" smtClean="0">
                  <a:solidFill>
                    <a:srgbClr val="5CA830"/>
                  </a:solidFill>
                  <a:latin typeface="Arial"/>
                  <a:ea typeface="Arial"/>
                  <a:cs typeface="Arial"/>
                  <a:sym typeface="Arial"/>
                  <a:rtl val="0"/>
                </a:rPr>
                <a:t>Designed for fragile infrastructure in partnership with </a:t>
              </a:r>
              <a:r>
                <a:rPr lang="en-US" kern="0" dirty="0" smtClean="0">
                  <a:solidFill>
                    <a:srgbClr val="AA0000"/>
                  </a:solidFill>
                  <a:latin typeface="Arial"/>
                  <a:ea typeface="Arial"/>
                  <a:cs typeface="Arial"/>
                  <a:sym typeface="Arial"/>
                  <a:rtl val="0"/>
                </a:rPr>
                <a:t>Netflix</a:t>
              </a:r>
              <a:endParaRPr lang="en-US" kern="0" dirty="0">
                <a:solidFill>
                  <a:srgbClr val="AA0000"/>
                </a:solidFill>
                <a:latin typeface="Arial"/>
                <a:ea typeface="Arial"/>
                <a:cs typeface="Arial"/>
                <a:sym typeface="Arial"/>
                <a:rtl val="0"/>
              </a:endParaRPr>
            </a:p>
          </p:txBody>
        </p:sp>
      </p:grpSp>
      <p:sp>
        <p:nvSpPr>
          <p:cNvPr id="48" name="Rectangle 47"/>
          <p:cNvSpPr/>
          <p:nvPr/>
        </p:nvSpPr>
        <p:spPr>
          <a:xfrm>
            <a:off x="2549211" y="10905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49" name="Rounded Rectangle 48"/>
          <p:cNvSpPr/>
          <p:nvPr/>
        </p:nvSpPr>
        <p:spPr>
          <a:xfrm>
            <a:off x="401720" y="890744"/>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27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The </a:t>
            </a:r>
            <a:r>
              <a:rPr lang="en-US" dirty="0" smtClean="0"/>
              <a:t>IT Operator reality</a:t>
            </a:r>
            <a:r>
              <a:rPr lang="en-US" dirty="0"/>
              <a:t/>
            </a:r>
            <a:br>
              <a:rPr lang="en-US" dirty="0"/>
            </a:br>
            <a:endParaRPr lang="en-US" dirty="0"/>
          </a:p>
        </p:txBody>
      </p:sp>
      <p:sp>
        <p:nvSpPr>
          <p:cNvPr id="21" name="Rectangle 20"/>
          <p:cNvSpPr/>
          <p:nvPr/>
        </p:nvSpPr>
        <p:spPr>
          <a:xfrm>
            <a:off x="2782938" y="2162416"/>
            <a:ext cx="4144750" cy="461665"/>
          </a:xfrm>
          <a:prstGeom prst="rect">
            <a:avLst/>
          </a:prstGeom>
        </p:spPr>
        <p:txBody>
          <a:bodyPr wrap="square">
            <a:spAutoFit/>
          </a:bodyPr>
          <a:lstStyle/>
          <a:p>
            <a:r>
              <a:rPr lang="en-US" sz="2400" dirty="0">
                <a:solidFill>
                  <a:schemeClr val="tx1">
                    <a:lumMod val="65000"/>
                    <a:lumOff val="35000"/>
                  </a:schemeClr>
                </a:solidFill>
              </a:rPr>
              <a:t>That's only </a:t>
            </a:r>
            <a:r>
              <a:rPr lang="en-US" sz="2400" dirty="0" smtClean="0">
                <a:solidFill>
                  <a:schemeClr val="tx1">
                    <a:lumMod val="65000"/>
                    <a:lumOff val="35000"/>
                  </a:schemeClr>
                </a:solidFill>
              </a:rPr>
              <a:t>Day One</a:t>
            </a:r>
            <a:endParaRPr lang="en-US" sz="2400" dirty="0">
              <a:solidFill>
                <a:schemeClr val="tx1">
                  <a:lumMod val="65000"/>
                  <a:lumOff val="35000"/>
                </a:schemeClr>
              </a:solidFill>
              <a:cs typeface="Arial"/>
            </a:endParaRPr>
          </a:p>
        </p:txBody>
      </p:sp>
      <p:sp>
        <p:nvSpPr>
          <p:cNvPr id="22" name="Rectangle 21"/>
          <p:cNvSpPr/>
          <p:nvPr/>
        </p:nvSpPr>
        <p:spPr>
          <a:xfrm>
            <a:off x="1094200" y="3062475"/>
            <a:ext cx="6446758" cy="461665"/>
          </a:xfrm>
          <a:prstGeom prst="rect">
            <a:avLst/>
          </a:prstGeom>
        </p:spPr>
        <p:txBody>
          <a:bodyPr wrap="square">
            <a:spAutoFit/>
          </a:bodyPr>
          <a:lstStyle/>
          <a:p>
            <a:r>
              <a:rPr lang="en-US" sz="2400" dirty="0">
                <a:solidFill>
                  <a:schemeClr val="tx1">
                    <a:lumMod val="65000"/>
                    <a:lumOff val="35000"/>
                  </a:schemeClr>
                </a:solidFill>
                <a:cs typeface="Arial"/>
              </a:rPr>
              <a:t>You have to deploy again </a:t>
            </a:r>
            <a:r>
              <a:rPr lang="en-US" sz="2400" dirty="0" smtClean="0">
                <a:solidFill>
                  <a:schemeClr val="tx1">
                    <a:lumMod val="65000"/>
                    <a:lumOff val="35000"/>
                  </a:schemeClr>
                </a:solidFill>
                <a:cs typeface="Arial"/>
              </a:rPr>
              <a:t>and again and again</a:t>
            </a:r>
            <a:endParaRPr lang="en-US" sz="2400" dirty="0">
              <a:solidFill>
                <a:schemeClr val="tx1">
                  <a:lumMod val="65000"/>
                  <a:lumOff val="35000"/>
                </a:schemeClr>
              </a:solidFill>
            </a:endParaRPr>
          </a:p>
        </p:txBody>
      </p:sp>
      <p:sp>
        <p:nvSpPr>
          <p:cNvPr id="23" name="Rectangle 22"/>
          <p:cNvSpPr/>
          <p:nvPr/>
        </p:nvSpPr>
        <p:spPr>
          <a:xfrm>
            <a:off x="1470744" y="1276833"/>
            <a:ext cx="5663181" cy="461665"/>
          </a:xfrm>
          <a:prstGeom prst="rect">
            <a:avLst/>
          </a:prstGeom>
        </p:spPr>
        <p:txBody>
          <a:bodyPr wrap="square">
            <a:spAutoFit/>
          </a:bodyPr>
          <a:lstStyle/>
          <a:p>
            <a:r>
              <a:rPr lang="en-US" sz="2400" dirty="0" smtClean="0">
                <a:solidFill>
                  <a:schemeClr val="tx1">
                    <a:lumMod val="65000"/>
                    <a:lumOff val="35000"/>
                  </a:schemeClr>
                </a:solidFill>
              </a:rPr>
              <a:t>It's </a:t>
            </a:r>
            <a:r>
              <a:rPr lang="en-US" sz="2400" dirty="0">
                <a:solidFill>
                  <a:schemeClr val="tx1">
                    <a:lumMod val="65000"/>
                    <a:lumOff val="35000"/>
                  </a:schemeClr>
                </a:solidFill>
              </a:rPr>
              <a:t>not enough just to deploy </a:t>
            </a:r>
            <a:r>
              <a:rPr lang="en-US" sz="2400" dirty="0" smtClean="0">
                <a:solidFill>
                  <a:schemeClr val="tx1">
                    <a:lumMod val="65000"/>
                    <a:lumOff val="35000"/>
                  </a:schemeClr>
                </a:solidFill>
              </a:rPr>
              <a:t>something </a:t>
            </a:r>
            <a:endParaRPr lang="en-US" sz="2400" dirty="0">
              <a:solidFill>
                <a:schemeClr val="tx1">
                  <a:lumMod val="65000"/>
                  <a:lumOff val="35000"/>
                </a:schemeClr>
              </a:solidFill>
              <a:cs typeface="Arial"/>
            </a:endParaRPr>
          </a:p>
        </p:txBody>
      </p:sp>
    </p:spTree>
    <p:extLst>
      <p:ext uri="{BB962C8B-B14F-4D97-AF65-F5344CB8AC3E}">
        <p14:creationId xmlns:p14="http://schemas.microsoft.com/office/powerpoint/2010/main" val="164599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pPr/>
              <a:t>24</a:t>
            </a:fld>
            <a:endParaRPr lang="en-US"/>
          </a:p>
        </p:txBody>
      </p:sp>
      <p:grpSp>
        <p:nvGrpSpPr>
          <p:cNvPr id="5" name="Group 4"/>
          <p:cNvGrpSpPr/>
          <p:nvPr/>
        </p:nvGrpSpPr>
        <p:grpSpPr>
          <a:xfrm>
            <a:off x="2560521" y="1719372"/>
            <a:ext cx="662621" cy="630234"/>
            <a:chOff x="1997667" y="649863"/>
            <a:chExt cx="879729" cy="836732"/>
          </a:xfrm>
          <a:solidFill>
            <a:schemeClr val="bg2"/>
          </a:solidFill>
        </p:grpSpPr>
        <p:sp>
          <p:nvSpPr>
            <p:cNvPr id="6" name="Oval 5"/>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7" name="TextBox 6"/>
            <p:cNvSpPr txBox="1"/>
            <p:nvPr/>
          </p:nvSpPr>
          <p:spPr>
            <a:xfrm>
              <a:off x="2272650" y="790394"/>
              <a:ext cx="306647"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chemeClr val="bg1"/>
                  </a:solidFill>
                  <a:effectLst/>
                  <a:uFillTx/>
                  <a:latin typeface="Arial"/>
                  <a:ea typeface="+mn-ea"/>
                  <a:cs typeface="Arial"/>
                  <a:sym typeface="Helvetica Light"/>
                </a:rPr>
                <a:t>4</a:t>
              </a:r>
              <a:endParaRPr kumimoji="0" lang="en-US"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 name="Group 7"/>
          <p:cNvGrpSpPr/>
          <p:nvPr/>
        </p:nvGrpSpPr>
        <p:grpSpPr>
          <a:xfrm>
            <a:off x="3997459" y="1719372"/>
            <a:ext cx="662621" cy="630234"/>
            <a:chOff x="1997667" y="649863"/>
            <a:chExt cx="879729" cy="836732"/>
          </a:xfrm>
          <a:solidFill>
            <a:schemeClr val="bg2"/>
          </a:solidFill>
        </p:grpSpPr>
        <p:sp>
          <p:nvSpPr>
            <p:cNvPr id="9" name="Oval 8"/>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10" name="TextBox 9"/>
            <p:cNvSpPr txBox="1"/>
            <p:nvPr/>
          </p:nvSpPr>
          <p:spPr>
            <a:xfrm>
              <a:off x="2272650" y="790394"/>
              <a:ext cx="306647"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4</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11" name="Group 10"/>
          <p:cNvGrpSpPr/>
          <p:nvPr/>
        </p:nvGrpSpPr>
        <p:grpSpPr>
          <a:xfrm>
            <a:off x="5434397" y="1719372"/>
            <a:ext cx="662621" cy="630234"/>
            <a:chOff x="1997667" y="649863"/>
            <a:chExt cx="879729" cy="836732"/>
          </a:xfrm>
          <a:solidFill>
            <a:schemeClr val="bg2"/>
          </a:solidFill>
        </p:grpSpPr>
        <p:sp>
          <p:nvSpPr>
            <p:cNvPr id="12" name="Oval 11"/>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13" name="TextBox 12"/>
            <p:cNvSpPr txBox="1"/>
            <p:nvPr/>
          </p:nvSpPr>
          <p:spPr>
            <a:xfrm>
              <a:off x="2272650" y="790394"/>
              <a:ext cx="306647"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8</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14" name="Group 13"/>
          <p:cNvGrpSpPr/>
          <p:nvPr/>
        </p:nvGrpSpPr>
        <p:grpSpPr>
          <a:xfrm>
            <a:off x="6871335" y="1719372"/>
            <a:ext cx="662621" cy="630234"/>
            <a:chOff x="1997667" y="649863"/>
            <a:chExt cx="879729" cy="836732"/>
          </a:xfrm>
          <a:solidFill>
            <a:schemeClr val="bg2"/>
          </a:solidFill>
        </p:grpSpPr>
        <p:sp>
          <p:nvSpPr>
            <p:cNvPr id="15" name="Oval 14"/>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16" name="TextBox 15"/>
            <p:cNvSpPr txBox="1"/>
            <p:nvPr/>
          </p:nvSpPr>
          <p:spPr>
            <a:xfrm>
              <a:off x="2272650" y="790394"/>
              <a:ext cx="306647"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6</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13978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13978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139789"/>
                </a:solidFill>
                <a:latin typeface="Arial"/>
                <a:cs typeface="Arial"/>
              </a:rPr>
              <a:t>Request </a:t>
            </a:r>
            <a:r>
              <a:rPr lang="en-US" sz="1200" b="1" dirty="0" smtClean="0">
                <a:solidFill>
                  <a:srgbClr val="139789"/>
                </a:solidFill>
                <a:latin typeface="Arial"/>
                <a:cs typeface="Arial"/>
              </a:rPr>
              <a:t>Software Install</a:t>
            </a:r>
            <a:endParaRPr lang="en-US" sz="1200" b="1" dirty="0">
              <a:solidFill>
                <a:srgbClr val="13978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13978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13978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13978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139789"/>
                </a:solidFill>
                <a:latin typeface="Arial"/>
                <a:cs typeface="Arial"/>
              </a:rPr>
              <a:t>Develop </a:t>
            </a:r>
            <a:r>
              <a:rPr lang="en-US" sz="1200" b="1" dirty="0" smtClean="0">
                <a:solidFill>
                  <a:srgbClr val="139789"/>
                </a:solidFill>
                <a:latin typeface="Arial"/>
                <a:cs typeface="Arial"/>
              </a:rPr>
              <a:t>App</a:t>
            </a:r>
            <a:endParaRPr lang="en-US" sz="1200" b="1" dirty="0">
              <a:solidFill>
                <a:srgbClr val="13978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13978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139789"/>
                </a:solidFill>
                <a:latin typeface="Arial"/>
                <a:cs typeface="Arial"/>
              </a:rPr>
              <a:t>QA/</a:t>
            </a:r>
            <a:r>
              <a:rPr lang="en-US" sz="1200" b="1" dirty="0" smtClean="0">
                <a:solidFill>
                  <a:srgbClr val="139789"/>
                </a:solidFill>
                <a:latin typeface="Arial"/>
                <a:cs typeface="Arial"/>
              </a:rPr>
              <a:t>Production</a:t>
            </a:r>
            <a:br>
              <a:rPr lang="en-US" sz="1200" b="1" dirty="0" smtClean="0">
                <a:solidFill>
                  <a:srgbClr val="139789"/>
                </a:solidFill>
                <a:latin typeface="Arial"/>
                <a:cs typeface="Arial"/>
              </a:rPr>
            </a:br>
            <a:r>
              <a:rPr lang="en-US" sz="1200" b="1" dirty="0" smtClean="0">
                <a:solidFill>
                  <a:srgbClr val="139789"/>
                </a:solidFill>
                <a:latin typeface="Arial"/>
                <a:cs typeface="Arial"/>
              </a:rPr>
              <a:t>Deploy Pipeline</a:t>
            </a:r>
            <a:endParaRPr lang="en-US" sz="1200" b="1" dirty="0">
              <a:solidFill>
                <a:srgbClr val="13978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139789"/>
                </a:solidFill>
                <a:latin typeface="Arial"/>
                <a:cs typeface="Arial"/>
              </a:rPr>
              <a:t>Scale Up/Down</a:t>
            </a:r>
          </a:p>
        </p:txBody>
      </p:sp>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rgbClr val="4C4C4C"/>
                </a:solidFill>
                <a:latin typeface="Arial"/>
                <a:cs typeface="Arial"/>
                <a:sym typeface="Helvetica Light"/>
              </a:rPr>
              <a:t>Nearly </a:t>
            </a:r>
            <a:br>
              <a:rPr lang="en-US" b="1" dirty="0" smtClean="0">
                <a:solidFill>
                  <a:srgbClr val="4C4C4C"/>
                </a:solidFill>
                <a:latin typeface="Arial"/>
                <a:cs typeface="Arial"/>
                <a:sym typeface="Helvetica Light"/>
              </a:rPr>
            </a:br>
            <a:r>
              <a:rPr lang="en-US" b="1" dirty="0" smtClean="0">
                <a:solidFill>
                  <a:srgbClr val="4C4C4C"/>
                </a:solidFill>
                <a:latin typeface="Arial"/>
                <a:cs typeface="Arial"/>
                <a:sym typeface="Helvetica Light"/>
              </a:rPr>
              <a:t>6 months </a:t>
            </a:r>
            <a:br>
              <a:rPr lang="en-US" b="1" dirty="0" smtClean="0">
                <a:solidFill>
                  <a:srgbClr val="4C4C4C"/>
                </a:solidFill>
                <a:latin typeface="Arial"/>
                <a:cs typeface="Arial"/>
                <a:sym typeface="Helvetica Light"/>
              </a:rPr>
            </a:br>
            <a:r>
              <a:rPr lang="en-US" b="1" dirty="0" smtClean="0">
                <a:solidFill>
                  <a:srgbClr val="4C4C4C"/>
                </a:solidFill>
                <a:latin typeface="Arial"/>
                <a:cs typeface="Arial"/>
                <a:sym typeface="Helvetica Light"/>
              </a:rPr>
              <a:t>later</a:t>
            </a:r>
          </a:p>
        </p:txBody>
      </p:sp>
      <p:grpSp>
        <p:nvGrpSpPr>
          <p:cNvPr id="28" name="Group 27"/>
          <p:cNvGrpSpPr/>
          <p:nvPr/>
        </p:nvGrpSpPr>
        <p:grpSpPr>
          <a:xfrm>
            <a:off x="1123583" y="1719372"/>
            <a:ext cx="662621" cy="630234"/>
            <a:chOff x="1997667" y="649863"/>
            <a:chExt cx="879729" cy="836732"/>
          </a:xfrm>
          <a:solidFill>
            <a:schemeClr val="bg2"/>
          </a:solidFill>
        </p:grpSpPr>
        <p:sp>
          <p:nvSpPr>
            <p:cNvPr id="29" name="Oval 28"/>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30" name="TextBox 29"/>
            <p:cNvSpPr txBox="1"/>
            <p:nvPr/>
          </p:nvSpPr>
          <p:spPr>
            <a:xfrm>
              <a:off x="2187429" y="790394"/>
              <a:ext cx="477088"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14</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31" name="Group 30"/>
          <p:cNvGrpSpPr/>
          <p:nvPr/>
        </p:nvGrpSpPr>
        <p:grpSpPr>
          <a:xfrm>
            <a:off x="1123583" y="3230084"/>
            <a:ext cx="662621" cy="630234"/>
            <a:chOff x="1997667" y="649863"/>
            <a:chExt cx="879729" cy="836732"/>
          </a:xfrm>
          <a:solidFill>
            <a:schemeClr val="bg2"/>
          </a:solidFill>
        </p:grpSpPr>
        <p:sp>
          <p:nvSpPr>
            <p:cNvPr id="32" name="Oval 31"/>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33" name="TextBox 32"/>
            <p:cNvSpPr txBox="1"/>
            <p:nvPr/>
          </p:nvSpPr>
          <p:spPr>
            <a:xfrm>
              <a:off x="2198802" y="790394"/>
              <a:ext cx="454343"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11</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34" name="Group 33"/>
          <p:cNvGrpSpPr/>
          <p:nvPr/>
        </p:nvGrpSpPr>
        <p:grpSpPr>
          <a:xfrm>
            <a:off x="2560521" y="3230084"/>
            <a:ext cx="662621" cy="630234"/>
            <a:chOff x="1997667" y="649863"/>
            <a:chExt cx="879729" cy="836732"/>
          </a:xfrm>
          <a:solidFill>
            <a:schemeClr val="bg2"/>
          </a:solidFill>
        </p:grpSpPr>
        <p:sp>
          <p:nvSpPr>
            <p:cNvPr id="35" name="Oval 34"/>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36" name="TextBox 35"/>
            <p:cNvSpPr txBox="1"/>
            <p:nvPr/>
          </p:nvSpPr>
          <p:spPr>
            <a:xfrm>
              <a:off x="2187429" y="790394"/>
              <a:ext cx="477088"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40</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37" name="Group 36"/>
          <p:cNvGrpSpPr/>
          <p:nvPr/>
        </p:nvGrpSpPr>
        <p:grpSpPr>
          <a:xfrm>
            <a:off x="3986804" y="3230084"/>
            <a:ext cx="662621" cy="630234"/>
            <a:chOff x="1997667" y="649863"/>
            <a:chExt cx="879729" cy="836732"/>
          </a:xfrm>
          <a:solidFill>
            <a:schemeClr val="bg2"/>
          </a:solidFill>
        </p:grpSpPr>
        <p:sp>
          <p:nvSpPr>
            <p:cNvPr id="38" name="Oval 37"/>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39" name="TextBox 38"/>
            <p:cNvSpPr txBox="1"/>
            <p:nvPr/>
          </p:nvSpPr>
          <p:spPr>
            <a:xfrm>
              <a:off x="2187429" y="790394"/>
              <a:ext cx="477088"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14</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40" name="Group 39"/>
          <p:cNvGrpSpPr/>
          <p:nvPr/>
        </p:nvGrpSpPr>
        <p:grpSpPr>
          <a:xfrm>
            <a:off x="5434397" y="3230084"/>
            <a:ext cx="662621" cy="630234"/>
            <a:chOff x="1997667" y="649863"/>
            <a:chExt cx="879729" cy="836732"/>
          </a:xfrm>
          <a:solidFill>
            <a:schemeClr val="bg2"/>
          </a:solidFill>
        </p:grpSpPr>
        <p:sp>
          <p:nvSpPr>
            <p:cNvPr id="41" name="Oval 40"/>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42" name="TextBox 41"/>
            <p:cNvSpPr txBox="1"/>
            <p:nvPr/>
          </p:nvSpPr>
          <p:spPr>
            <a:xfrm>
              <a:off x="2187429" y="790394"/>
              <a:ext cx="477088"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60</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43" name="Group 42"/>
          <p:cNvGrpSpPr/>
          <p:nvPr/>
        </p:nvGrpSpPr>
        <p:grpSpPr>
          <a:xfrm>
            <a:off x="6871335" y="3230084"/>
            <a:ext cx="662621" cy="630234"/>
            <a:chOff x="1997667" y="649863"/>
            <a:chExt cx="879729" cy="836732"/>
          </a:xfrm>
          <a:solidFill>
            <a:schemeClr val="bg2"/>
          </a:solidFill>
        </p:grpSpPr>
        <p:sp>
          <p:nvSpPr>
            <p:cNvPr id="44" name="Oval 43"/>
            <p:cNvSpPr/>
            <p:nvPr/>
          </p:nvSpPr>
          <p:spPr>
            <a:xfrm>
              <a:off x="1997667" y="649863"/>
              <a:ext cx="879729" cy="836732"/>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rial"/>
                <a:ea typeface="+mn-ea"/>
                <a:cs typeface="Arial"/>
                <a:sym typeface="Helvetica Light"/>
              </a:endParaRPr>
            </a:p>
          </p:txBody>
        </p:sp>
        <p:sp>
          <p:nvSpPr>
            <p:cNvPr id="45" name="TextBox 44"/>
            <p:cNvSpPr txBox="1"/>
            <p:nvPr/>
          </p:nvSpPr>
          <p:spPr>
            <a:xfrm>
              <a:off x="2272650" y="790394"/>
              <a:ext cx="306647" cy="50396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i="0" u="none" strike="noStrike" cap="none" spc="0" normalizeH="0" baseline="0" dirty="0" smtClean="0">
                  <a:ln>
                    <a:noFill/>
                  </a:ln>
                  <a:solidFill>
                    <a:srgbClr val="FFFFFF"/>
                  </a:solidFill>
                  <a:effectLst/>
                  <a:uFillTx/>
                  <a:latin typeface="Arial"/>
                  <a:ea typeface="+mn-ea"/>
                  <a:cs typeface="Arial"/>
                  <a:sym typeface="Helvetica Light"/>
                </a:rPr>
                <a:t>2</a:t>
              </a:r>
              <a:endParaRPr kumimoji="0" lang="en-US" i="0" u="none" strike="noStrike" cap="none" spc="0" normalizeH="0" baseline="0" dirty="0">
                <a:ln>
                  <a:noFill/>
                </a:ln>
                <a:solidFill>
                  <a:srgbClr val="FFFFFF"/>
                </a:solidFill>
                <a:effectLst/>
                <a:uFillTx/>
                <a:latin typeface="Arial"/>
                <a:ea typeface="+mn-ea"/>
                <a:cs typeface="Arial"/>
                <a:sym typeface="Helvetica Light"/>
              </a:endParaRPr>
            </a:p>
          </p:txBody>
        </p:sp>
      </p:grpSp>
      <p:grpSp>
        <p:nvGrpSpPr>
          <p:cNvPr id="46" name="Group 45"/>
          <p:cNvGrpSpPr/>
          <p:nvPr/>
        </p:nvGrpSpPr>
        <p:grpSpPr>
          <a:xfrm>
            <a:off x="1129933" y="2034489"/>
            <a:ext cx="6410373" cy="1510712"/>
            <a:chOff x="968496" y="1843989"/>
            <a:chExt cx="6410373" cy="1510712"/>
          </a:xfrm>
        </p:grpSpPr>
        <p:cxnSp>
          <p:nvCxnSpPr>
            <p:cNvPr id="47" name="Straight Arrow Connector 46"/>
            <p:cNvCxnSpPr/>
            <p:nvPr/>
          </p:nvCxnSpPr>
          <p:spPr>
            <a:xfrm>
              <a:off x="1624767" y="18591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968496" y="1843989"/>
              <a:ext cx="6410373" cy="1510712"/>
            </a:xfrm>
            <a:prstGeom prst="bentConnector5">
              <a:avLst>
                <a:gd name="adj1" fmla="val -3566"/>
                <a:gd name="adj2" fmla="val 50000"/>
                <a:gd name="adj3" fmla="val 104259"/>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061705"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498643"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5935581"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624767"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061705"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498643"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5935581"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grp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chemeClr val="tx2"/>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rgbClr val="4C4C4C"/>
                </a:solidFill>
                <a:ea typeface="+mj-ea"/>
                <a:cs typeface="Arial"/>
              </a:rPr>
              <a:t>IT Ops spend time </a:t>
            </a:r>
            <a:r>
              <a:rPr lang="en-US" sz="2800" b="1" dirty="0" smtClean="0">
                <a:solidFill>
                  <a:srgbClr val="008774"/>
                </a:solidFill>
                <a:ea typeface="+mj-ea"/>
                <a:cs typeface="Arial"/>
              </a:rPr>
              <a:t>building snowflakes</a:t>
            </a:r>
            <a:endParaRPr lang="en-US" dirty="0"/>
          </a:p>
        </p:txBody>
      </p:sp>
    </p:spTree>
    <p:extLst>
      <p:ext uri="{BB962C8B-B14F-4D97-AF65-F5344CB8AC3E}">
        <p14:creationId xmlns:p14="http://schemas.microsoft.com/office/powerpoint/2010/main" val="13541121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25</a:t>
            </a:fld>
            <a:endParaRPr lang="en-US"/>
          </a:p>
        </p:txBody>
      </p:sp>
      <p:sp>
        <p:nvSpPr>
          <p:cNvPr id="5" name="Rectangle 4"/>
          <p:cNvSpPr/>
          <p:nvPr/>
        </p:nvSpPr>
        <p:spPr>
          <a:xfrm>
            <a:off x="783488" y="465141"/>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Culture</a:t>
            </a:r>
            <a:endParaRPr lang="en-US" sz="2000" b="1" kern="0" dirty="0">
              <a:solidFill>
                <a:srgbClr val="2D73B9"/>
              </a:solidFill>
              <a:latin typeface="Arial"/>
              <a:sym typeface="Arial"/>
              <a:rtl val="0"/>
            </a:endParaRPr>
          </a:p>
        </p:txBody>
      </p:sp>
      <p:sp>
        <p:nvSpPr>
          <p:cNvPr id="6" name="Rectangle 5"/>
          <p:cNvSpPr/>
          <p:nvPr/>
        </p:nvSpPr>
        <p:spPr>
          <a:xfrm>
            <a:off x="2311180" y="465141"/>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Cloud Native Framework</a:t>
            </a:r>
            <a:endParaRPr lang="en-US" sz="2000" b="1" kern="0" dirty="0">
              <a:solidFill>
                <a:srgbClr val="017A66"/>
              </a:solidFill>
              <a:latin typeface="Arial"/>
              <a:sym typeface="Arial"/>
              <a:rtl val="0"/>
            </a:endParaRPr>
          </a:p>
        </p:txBody>
      </p:sp>
      <p:sp>
        <p:nvSpPr>
          <p:cNvPr id="7" name="Rectangle 6"/>
          <p:cNvSpPr/>
          <p:nvPr/>
        </p:nvSpPr>
        <p:spPr>
          <a:xfrm>
            <a:off x="6019859" y="465141"/>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4C4C4C"/>
                </a:solidFill>
                <a:latin typeface="Arial"/>
                <a:sym typeface="Arial"/>
                <a:rtl val="0"/>
              </a:rPr>
              <a:t>Tools</a:t>
            </a:r>
            <a:endParaRPr lang="en-US" sz="2000" b="1" kern="0" dirty="0">
              <a:solidFill>
                <a:srgbClr val="4C4C4C"/>
              </a:solidFill>
              <a:latin typeface="Arial"/>
              <a:sym typeface="Arial"/>
              <a:rtl val="0"/>
            </a:endParaRPr>
          </a:p>
        </p:txBody>
      </p:sp>
      <p:sp>
        <p:nvSpPr>
          <p:cNvPr id="8" name="TextBox 7"/>
          <p:cNvSpPr txBox="1"/>
          <p:nvPr/>
        </p:nvSpPr>
        <p:spPr>
          <a:xfrm>
            <a:off x="6013842" y="1548944"/>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9" name="TextBox 8"/>
          <p:cNvSpPr txBox="1"/>
          <p:nvPr/>
        </p:nvSpPr>
        <p:spPr>
          <a:xfrm>
            <a:off x="6933652" y="1541918"/>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11" name="TextBox 10"/>
          <p:cNvSpPr txBox="1"/>
          <p:nvPr/>
        </p:nvSpPr>
        <p:spPr>
          <a:xfrm>
            <a:off x="6186353" y="3494280"/>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cxnSp>
        <p:nvCxnSpPr>
          <p:cNvPr id="12" name="Straight Connector 11"/>
          <p:cNvCxnSpPr/>
          <p:nvPr/>
        </p:nvCxnSpPr>
        <p:spPr>
          <a:xfrm>
            <a:off x="5821626"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311179"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35054" y="4395752"/>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15" name="TextBox 14"/>
          <p:cNvSpPr txBox="1"/>
          <p:nvPr/>
        </p:nvSpPr>
        <p:spPr>
          <a:xfrm>
            <a:off x="7000344" y="4395752"/>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16" name="TextBox 15"/>
          <p:cNvSpPr txBox="1"/>
          <p:nvPr/>
        </p:nvSpPr>
        <p:spPr>
          <a:xfrm>
            <a:off x="7824584" y="4395752"/>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sp>
        <p:nvSpPr>
          <p:cNvPr id="17" name="TextBox 16"/>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8" name="TextBox 17"/>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9" name="TextBox 18"/>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20" name="Picture 19"/>
          <p:cNvPicPr>
            <a:picLocks noChangeAspect="1"/>
          </p:cNvPicPr>
          <p:nvPr/>
        </p:nvPicPr>
        <p:blipFill>
          <a:blip r:embed="rId3"/>
          <a:stretch>
            <a:fillRect/>
          </a:stretch>
        </p:blipFill>
        <p:spPr>
          <a:xfrm>
            <a:off x="1072238" y="1098024"/>
            <a:ext cx="206707" cy="553442"/>
          </a:xfrm>
          <a:prstGeom prst="rect">
            <a:avLst/>
          </a:prstGeom>
        </p:spPr>
      </p:pic>
      <p:pic>
        <p:nvPicPr>
          <p:cNvPr id="21" name="Picture 20"/>
          <p:cNvPicPr>
            <a:picLocks noChangeAspect="1"/>
          </p:cNvPicPr>
          <p:nvPr/>
        </p:nvPicPr>
        <p:blipFill>
          <a:blip r:embed="rId3"/>
          <a:stretch>
            <a:fillRect/>
          </a:stretch>
        </p:blipFill>
        <p:spPr>
          <a:xfrm>
            <a:off x="1072238" y="2078464"/>
            <a:ext cx="206707" cy="553442"/>
          </a:xfrm>
          <a:prstGeom prst="rect">
            <a:avLst/>
          </a:prstGeom>
        </p:spPr>
      </p:pic>
      <p:pic>
        <p:nvPicPr>
          <p:cNvPr id="22" name="Picture 21"/>
          <p:cNvPicPr>
            <a:picLocks noChangeAspect="1"/>
          </p:cNvPicPr>
          <p:nvPr/>
        </p:nvPicPr>
        <p:blipFill>
          <a:blip r:embed="rId4"/>
          <a:stretch>
            <a:fillRect/>
          </a:stretch>
        </p:blipFill>
        <p:spPr>
          <a:xfrm>
            <a:off x="1615162" y="2081531"/>
            <a:ext cx="203087" cy="543749"/>
          </a:xfrm>
          <a:prstGeom prst="rect">
            <a:avLst/>
          </a:prstGeom>
        </p:spPr>
      </p:pic>
      <p:pic>
        <p:nvPicPr>
          <p:cNvPr id="23" name="Picture 22"/>
          <p:cNvPicPr>
            <a:picLocks noChangeAspect="1"/>
          </p:cNvPicPr>
          <p:nvPr/>
        </p:nvPicPr>
        <p:blipFill>
          <a:blip r:embed="rId5"/>
          <a:stretch>
            <a:fillRect/>
          </a:stretch>
        </p:blipFill>
        <p:spPr>
          <a:xfrm>
            <a:off x="7049280" y="1086041"/>
            <a:ext cx="487256" cy="487256"/>
          </a:xfrm>
          <a:prstGeom prst="rect">
            <a:avLst/>
          </a:prstGeom>
        </p:spPr>
      </p:pic>
      <p:pic>
        <p:nvPicPr>
          <p:cNvPr id="25" name="Picture 24"/>
          <p:cNvPicPr>
            <a:picLocks noChangeAspect="1"/>
          </p:cNvPicPr>
          <p:nvPr/>
        </p:nvPicPr>
        <p:blipFill rotWithShape="1">
          <a:blip r:embed="rId6"/>
          <a:srcRect l="47903" r="18554" b="23845"/>
          <a:stretch/>
        </p:blipFill>
        <p:spPr>
          <a:xfrm>
            <a:off x="6044350" y="3073887"/>
            <a:ext cx="711194" cy="458491"/>
          </a:xfrm>
          <a:prstGeom prst="rect">
            <a:avLst/>
          </a:prstGeom>
        </p:spPr>
      </p:pic>
      <p:pic>
        <p:nvPicPr>
          <p:cNvPr id="26" name="Picture 25"/>
          <p:cNvPicPr>
            <a:picLocks noChangeAspect="1"/>
          </p:cNvPicPr>
          <p:nvPr/>
        </p:nvPicPr>
        <p:blipFill>
          <a:blip r:embed="rId7"/>
          <a:stretch>
            <a:fillRect/>
          </a:stretch>
        </p:blipFill>
        <p:spPr>
          <a:xfrm>
            <a:off x="6067235" y="4028611"/>
            <a:ext cx="747060" cy="298824"/>
          </a:xfrm>
          <a:prstGeom prst="rect">
            <a:avLst/>
          </a:prstGeom>
        </p:spPr>
      </p:pic>
      <p:pic>
        <p:nvPicPr>
          <p:cNvPr id="27" name="Picture 26"/>
          <p:cNvPicPr>
            <a:picLocks noChangeAspect="1"/>
          </p:cNvPicPr>
          <p:nvPr/>
        </p:nvPicPr>
        <p:blipFill>
          <a:blip r:embed="rId8"/>
          <a:stretch>
            <a:fillRect/>
          </a:stretch>
        </p:blipFill>
        <p:spPr>
          <a:xfrm>
            <a:off x="6971818" y="3951315"/>
            <a:ext cx="682592" cy="451902"/>
          </a:xfrm>
          <a:prstGeom prst="rect">
            <a:avLst/>
          </a:prstGeom>
        </p:spPr>
      </p:pic>
      <p:pic>
        <p:nvPicPr>
          <p:cNvPr id="28" name="Picture 27"/>
          <p:cNvPicPr>
            <a:picLocks noChangeAspect="1"/>
          </p:cNvPicPr>
          <p:nvPr/>
        </p:nvPicPr>
        <p:blipFill>
          <a:blip r:embed="rId9"/>
          <a:stretch>
            <a:fillRect/>
          </a:stretch>
        </p:blipFill>
        <p:spPr>
          <a:xfrm>
            <a:off x="7948207" y="3935253"/>
            <a:ext cx="494032" cy="494030"/>
          </a:xfrm>
          <a:prstGeom prst="rect">
            <a:avLst/>
          </a:prstGeom>
        </p:spPr>
      </p:pic>
      <p:pic>
        <p:nvPicPr>
          <p:cNvPr id="29" name="Picture 28" descr="spring-clou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0464" y="1062840"/>
            <a:ext cx="582146" cy="582146"/>
          </a:xfrm>
          <a:prstGeom prst="rect">
            <a:avLst/>
          </a:prstGeom>
        </p:spPr>
      </p:pic>
      <p:sp>
        <p:nvSpPr>
          <p:cNvPr id="31" name="Rectangle 30"/>
          <p:cNvSpPr/>
          <p:nvPr/>
        </p:nvSpPr>
        <p:spPr>
          <a:xfrm>
            <a:off x="2549211" y="10905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32" name="Rectangle 31"/>
          <p:cNvSpPr/>
          <p:nvPr/>
        </p:nvSpPr>
        <p:spPr>
          <a:xfrm>
            <a:off x="2549211" y="20690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33" name="Rectangle 32"/>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34" name="Rectangle 33"/>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39" name="TextBox 38"/>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0" name="Picture 39"/>
          <p:cNvPicPr>
            <a:picLocks noChangeAspect="1"/>
          </p:cNvPicPr>
          <p:nvPr/>
        </p:nvPicPr>
        <p:blipFill>
          <a:blip r:embed="rId4"/>
          <a:stretch>
            <a:fillRect/>
          </a:stretch>
        </p:blipFill>
        <p:spPr>
          <a:xfrm>
            <a:off x="1337256" y="3972673"/>
            <a:ext cx="203087" cy="543749"/>
          </a:xfrm>
          <a:prstGeom prst="rect">
            <a:avLst/>
          </a:prstGeom>
        </p:spPr>
      </p:pic>
      <p:sp>
        <p:nvSpPr>
          <p:cNvPr id="41" name="TextBox 40"/>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2" name="Picture 41"/>
          <p:cNvPicPr>
            <a:picLocks noChangeAspect="1"/>
          </p:cNvPicPr>
          <p:nvPr/>
        </p:nvPicPr>
        <p:blipFill>
          <a:blip r:embed="rId4"/>
          <a:stretch>
            <a:fillRect/>
          </a:stretch>
        </p:blipFill>
        <p:spPr>
          <a:xfrm>
            <a:off x="1337256" y="3058519"/>
            <a:ext cx="203087" cy="543749"/>
          </a:xfrm>
          <a:prstGeom prst="rect">
            <a:avLst/>
          </a:prstGeom>
        </p:spPr>
      </p:pic>
      <p:sp>
        <p:nvSpPr>
          <p:cNvPr id="38" name="Rounded Rectangle 37"/>
          <p:cNvSpPr/>
          <p:nvPr/>
        </p:nvSpPr>
        <p:spPr>
          <a:xfrm>
            <a:off x="401720" y="1862265"/>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11"/>
          <a:stretch>
            <a:fillRect/>
          </a:stretch>
        </p:blipFill>
        <p:spPr>
          <a:xfrm>
            <a:off x="6060306" y="2159269"/>
            <a:ext cx="2250654" cy="472637"/>
          </a:xfrm>
          <a:prstGeom prst="rect">
            <a:avLst/>
          </a:prstGeom>
        </p:spPr>
      </p:pic>
    </p:spTree>
    <p:extLst>
      <p:ext uri="{BB962C8B-B14F-4D97-AF65-F5344CB8AC3E}">
        <p14:creationId xmlns:p14="http://schemas.microsoft.com/office/powerpoint/2010/main" val="3499326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ppt_w*0.70"/>
                                          </p:val>
                                        </p:tav>
                                        <p:tav tm="100000">
                                          <p:val>
                                            <p:strVal val="#ppt_w"/>
                                          </p:val>
                                        </p:tav>
                                      </p:tavLst>
                                    </p:anim>
                                    <p:anim calcmode="lin" valueType="num">
                                      <p:cBhvr>
                                        <p:cTn id="8" dur="500" fill="hold"/>
                                        <p:tgtEl>
                                          <p:spTgt spid="38"/>
                                        </p:tgtEl>
                                        <p:attrNameLst>
                                          <p:attrName>ppt_h</p:attrName>
                                        </p:attrNameLst>
                                      </p:cBhvr>
                                      <p:tavLst>
                                        <p:tav tm="0">
                                          <p:val>
                                            <p:strVal val="#ppt_h"/>
                                          </p:val>
                                        </p:tav>
                                        <p:tav tm="100000">
                                          <p:val>
                                            <p:strVal val="#ppt_h"/>
                                          </p:val>
                                        </p:tav>
                                      </p:tavLst>
                                    </p:anim>
                                    <p:animEffect transition="in" filter="fade">
                                      <p:cBhvr>
                                        <p:cTn id="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26</a:t>
            </a:fld>
            <a:endParaRPr lang="en-US"/>
          </a:p>
        </p:txBody>
      </p:sp>
      <p:sp>
        <p:nvSpPr>
          <p:cNvPr id="23" name="TextBox 22"/>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072238" y="2078464"/>
            <a:ext cx="206707" cy="553442"/>
          </a:xfrm>
          <a:prstGeom prst="rect">
            <a:avLst/>
          </a:prstGeom>
        </p:spPr>
      </p:pic>
      <p:pic>
        <p:nvPicPr>
          <p:cNvPr id="28" name="Picture 27"/>
          <p:cNvPicPr>
            <a:picLocks noChangeAspect="1"/>
          </p:cNvPicPr>
          <p:nvPr/>
        </p:nvPicPr>
        <p:blipFill>
          <a:blip r:embed="rId4"/>
          <a:stretch>
            <a:fillRect/>
          </a:stretch>
        </p:blipFill>
        <p:spPr>
          <a:xfrm>
            <a:off x="1615162" y="2081531"/>
            <a:ext cx="203087" cy="543749"/>
          </a:xfrm>
          <a:prstGeom prst="rect">
            <a:avLst/>
          </a:prstGeom>
        </p:spPr>
      </p:pic>
      <p:sp>
        <p:nvSpPr>
          <p:cNvPr id="41" name="TextBox 40"/>
          <p:cNvSpPr txBox="1"/>
          <p:nvPr/>
        </p:nvSpPr>
        <p:spPr>
          <a:xfrm>
            <a:off x="506678" y="3271888"/>
            <a:ext cx="2541860"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Self healing</a:t>
            </a:r>
            <a:endParaRPr lang="en-US" sz="2200" b="1" dirty="0">
              <a:solidFill>
                <a:srgbClr val="017A66"/>
              </a:solidFill>
              <a:latin typeface="Arial"/>
              <a:cs typeface="Arial"/>
            </a:endParaRPr>
          </a:p>
        </p:txBody>
      </p:sp>
      <p:sp>
        <p:nvSpPr>
          <p:cNvPr id="42" name="TextBox 41"/>
          <p:cNvSpPr txBox="1"/>
          <p:nvPr/>
        </p:nvSpPr>
        <p:spPr>
          <a:xfrm>
            <a:off x="6118465" y="810311"/>
            <a:ext cx="2302332" cy="769405"/>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Container</a:t>
            </a:r>
            <a:br>
              <a:rPr lang="en-US" sz="2200" b="1" dirty="0" smtClean="0">
                <a:solidFill>
                  <a:srgbClr val="017A66"/>
                </a:solidFill>
                <a:latin typeface="Arial"/>
                <a:cs typeface="Arial"/>
              </a:rPr>
            </a:br>
            <a:r>
              <a:rPr lang="en-US" sz="2200" b="1" dirty="0" smtClean="0">
                <a:solidFill>
                  <a:srgbClr val="017A66"/>
                </a:solidFill>
                <a:latin typeface="Arial"/>
                <a:cs typeface="Arial"/>
              </a:rPr>
              <a:t>management</a:t>
            </a:r>
            <a:endParaRPr lang="en-US" sz="2200" b="1" dirty="0">
              <a:solidFill>
                <a:srgbClr val="017A66"/>
              </a:solidFill>
              <a:latin typeface="Arial"/>
              <a:cs typeface="Arial"/>
            </a:endParaRPr>
          </a:p>
        </p:txBody>
      </p:sp>
      <p:sp>
        <p:nvSpPr>
          <p:cNvPr id="43" name="TextBox 42"/>
          <p:cNvSpPr txBox="1"/>
          <p:nvPr/>
        </p:nvSpPr>
        <p:spPr>
          <a:xfrm>
            <a:off x="5717335" y="3271888"/>
            <a:ext cx="3114036"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Integrated logging</a:t>
            </a:r>
            <a:endParaRPr lang="en-US" sz="2200" b="1" dirty="0">
              <a:solidFill>
                <a:srgbClr val="017A66"/>
              </a:solidFill>
              <a:latin typeface="Arial"/>
              <a:cs typeface="Arial"/>
            </a:endParaRPr>
          </a:p>
        </p:txBody>
      </p:sp>
      <p:sp>
        <p:nvSpPr>
          <p:cNvPr id="44" name="TextBox 43"/>
          <p:cNvSpPr txBox="1"/>
          <p:nvPr/>
        </p:nvSpPr>
        <p:spPr>
          <a:xfrm>
            <a:off x="2549211" y="379460"/>
            <a:ext cx="3735753"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Auto scaling</a:t>
            </a:r>
            <a:endParaRPr lang="en-US" sz="2200" b="1" dirty="0">
              <a:solidFill>
                <a:srgbClr val="017A66"/>
              </a:solidFill>
              <a:latin typeface="Arial"/>
              <a:cs typeface="Arial"/>
            </a:endParaRPr>
          </a:p>
        </p:txBody>
      </p:sp>
      <p:sp>
        <p:nvSpPr>
          <p:cNvPr id="45" name="TextBox 44"/>
          <p:cNvSpPr txBox="1"/>
          <p:nvPr/>
        </p:nvSpPr>
        <p:spPr>
          <a:xfrm>
            <a:off x="2277671" y="3999706"/>
            <a:ext cx="4425303" cy="769405"/>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Application Performance Management</a:t>
            </a:r>
            <a:endParaRPr lang="en-US" sz="2200" b="1" dirty="0">
              <a:solidFill>
                <a:srgbClr val="017A66"/>
              </a:solidFill>
              <a:latin typeface="Arial"/>
              <a:cs typeface="Arial"/>
            </a:endParaRPr>
          </a:p>
        </p:txBody>
      </p:sp>
      <p:sp>
        <p:nvSpPr>
          <p:cNvPr id="46" name="Rectangle 45"/>
          <p:cNvSpPr/>
          <p:nvPr/>
        </p:nvSpPr>
        <p:spPr>
          <a:xfrm>
            <a:off x="2549211" y="20690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8" name="Rounded Rectangle 47"/>
          <p:cNvSpPr/>
          <p:nvPr/>
        </p:nvSpPr>
        <p:spPr>
          <a:xfrm>
            <a:off x="401720" y="1862265"/>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506678" y="1062840"/>
            <a:ext cx="2623142"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Self service</a:t>
            </a:r>
            <a:endParaRPr lang="en-US" sz="2200" b="1" dirty="0">
              <a:solidFill>
                <a:srgbClr val="017A66"/>
              </a:solidFill>
              <a:latin typeface="Arial"/>
              <a:cs typeface="Arial"/>
            </a:endParaRPr>
          </a:p>
        </p:txBody>
      </p:sp>
      <p:pic>
        <p:nvPicPr>
          <p:cNvPr id="17" name="Picture 16"/>
          <p:cNvPicPr>
            <a:picLocks noChangeAspect="1"/>
          </p:cNvPicPr>
          <p:nvPr/>
        </p:nvPicPr>
        <p:blipFill>
          <a:blip r:embed="rId5"/>
          <a:stretch>
            <a:fillRect/>
          </a:stretch>
        </p:blipFill>
        <p:spPr>
          <a:xfrm>
            <a:off x="6060306" y="2159269"/>
            <a:ext cx="2250654" cy="472637"/>
          </a:xfrm>
          <a:prstGeom prst="rect">
            <a:avLst/>
          </a:prstGeom>
        </p:spPr>
      </p:pic>
    </p:spTree>
    <p:extLst>
      <p:ext uri="{BB962C8B-B14F-4D97-AF65-F5344CB8AC3E}">
        <p14:creationId xmlns:p14="http://schemas.microsoft.com/office/powerpoint/2010/main" val="5769397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27</a:t>
            </a:fld>
            <a:endParaRPr lang="en-US"/>
          </a:p>
        </p:txBody>
      </p:sp>
      <p:sp>
        <p:nvSpPr>
          <p:cNvPr id="7" name="Rectangle 6"/>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8" name="Rectangle 7"/>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15" name="TextBox 14"/>
          <p:cNvSpPr txBox="1"/>
          <p:nvPr/>
        </p:nvSpPr>
        <p:spPr>
          <a:xfrm>
            <a:off x="6186353" y="3494280"/>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sp>
        <p:nvSpPr>
          <p:cNvPr id="18" name="TextBox 17"/>
          <p:cNvSpPr txBox="1"/>
          <p:nvPr/>
        </p:nvSpPr>
        <p:spPr>
          <a:xfrm>
            <a:off x="6235054" y="4395752"/>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19" name="TextBox 18"/>
          <p:cNvSpPr txBox="1"/>
          <p:nvPr/>
        </p:nvSpPr>
        <p:spPr>
          <a:xfrm>
            <a:off x="7000344" y="4395752"/>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0" name="TextBox 19"/>
          <p:cNvSpPr txBox="1"/>
          <p:nvPr/>
        </p:nvSpPr>
        <p:spPr>
          <a:xfrm>
            <a:off x="7824584" y="4395752"/>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3073887"/>
            <a:ext cx="711194" cy="458491"/>
          </a:xfrm>
          <a:prstGeom prst="rect">
            <a:avLst/>
          </a:prstGeom>
        </p:spPr>
      </p:pic>
      <p:pic>
        <p:nvPicPr>
          <p:cNvPr id="30" name="Picture 29"/>
          <p:cNvPicPr>
            <a:picLocks noChangeAspect="1"/>
          </p:cNvPicPr>
          <p:nvPr/>
        </p:nvPicPr>
        <p:blipFill>
          <a:blip r:embed="rId4"/>
          <a:stretch>
            <a:fillRect/>
          </a:stretch>
        </p:blipFill>
        <p:spPr>
          <a:xfrm>
            <a:off x="6067235" y="4028611"/>
            <a:ext cx="747060" cy="298824"/>
          </a:xfrm>
          <a:prstGeom prst="rect">
            <a:avLst/>
          </a:prstGeom>
        </p:spPr>
      </p:pic>
      <p:pic>
        <p:nvPicPr>
          <p:cNvPr id="31" name="Picture 30"/>
          <p:cNvPicPr>
            <a:picLocks noChangeAspect="1"/>
          </p:cNvPicPr>
          <p:nvPr/>
        </p:nvPicPr>
        <p:blipFill>
          <a:blip r:embed="rId5"/>
          <a:stretch>
            <a:fillRect/>
          </a:stretch>
        </p:blipFill>
        <p:spPr>
          <a:xfrm>
            <a:off x="6971818" y="3951315"/>
            <a:ext cx="682592" cy="451902"/>
          </a:xfrm>
          <a:prstGeom prst="rect">
            <a:avLst/>
          </a:prstGeom>
        </p:spPr>
      </p:pic>
      <p:pic>
        <p:nvPicPr>
          <p:cNvPr id="32" name="Picture 31"/>
          <p:cNvPicPr>
            <a:picLocks noChangeAspect="1"/>
          </p:cNvPicPr>
          <p:nvPr/>
        </p:nvPicPr>
        <p:blipFill>
          <a:blip r:embed="rId6"/>
          <a:stretch>
            <a:fillRect/>
          </a:stretch>
        </p:blipFill>
        <p:spPr>
          <a:xfrm>
            <a:off x="7948207" y="3935253"/>
            <a:ext cx="494032" cy="494030"/>
          </a:xfrm>
          <a:prstGeom prst="rect">
            <a:avLst/>
          </a:prstGeom>
        </p:spPr>
      </p:pic>
      <p:sp>
        <p:nvSpPr>
          <p:cNvPr id="36" name="TextBox 35"/>
          <p:cNvSpPr txBox="1"/>
          <p:nvPr/>
        </p:nvSpPr>
        <p:spPr>
          <a:xfrm>
            <a:off x="1567318" y="506041"/>
            <a:ext cx="2623142" cy="769405"/>
          </a:xfrm>
          <a:prstGeom prst="rect">
            <a:avLst/>
          </a:prstGeom>
          <a:noFill/>
        </p:spPr>
        <p:txBody>
          <a:bodyPr wrap="square" lIns="91404" tIns="45702" rIns="91404" bIns="45702">
            <a:spAutoFit/>
          </a:bodyPr>
          <a:lstStyle/>
          <a:p>
            <a:pPr algn="ctr"/>
            <a:r>
              <a:rPr lang="en-US" sz="2200" b="1" dirty="0">
                <a:solidFill>
                  <a:srgbClr val="017A66"/>
                </a:solidFill>
                <a:latin typeface="Arial"/>
                <a:cs typeface="Arial"/>
              </a:rPr>
              <a:t>m</a:t>
            </a:r>
            <a:r>
              <a:rPr lang="en-US" sz="2200" b="1" dirty="0" smtClean="0">
                <a:solidFill>
                  <a:srgbClr val="017A66"/>
                </a:solidFill>
                <a:latin typeface="Arial"/>
                <a:cs typeface="Arial"/>
              </a:rPr>
              <a:t>anage services not servers</a:t>
            </a:r>
            <a:endParaRPr lang="en-US" sz="2200" b="1" dirty="0">
              <a:solidFill>
                <a:srgbClr val="017A66"/>
              </a:solidFill>
              <a:latin typeface="Arial"/>
              <a:cs typeface="Arial"/>
            </a:endParaRPr>
          </a:p>
        </p:txBody>
      </p:sp>
      <p:sp>
        <p:nvSpPr>
          <p:cNvPr id="37" name="TextBox 36"/>
          <p:cNvSpPr txBox="1"/>
          <p:nvPr/>
        </p:nvSpPr>
        <p:spPr>
          <a:xfrm>
            <a:off x="269413" y="1686828"/>
            <a:ext cx="2541860"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zero downtime</a:t>
            </a:r>
            <a:endParaRPr lang="en-US" sz="2200" b="1" dirty="0">
              <a:solidFill>
                <a:srgbClr val="017A66"/>
              </a:solidFill>
              <a:latin typeface="Arial"/>
              <a:cs typeface="Arial"/>
            </a:endParaRPr>
          </a:p>
        </p:txBody>
      </p:sp>
      <p:sp>
        <p:nvSpPr>
          <p:cNvPr id="38" name="TextBox 37"/>
          <p:cNvSpPr txBox="1"/>
          <p:nvPr/>
        </p:nvSpPr>
        <p:spPr>
          <a:xfrm>
            <a:off x="4520581" y="497907"/>
            <a:ext cx="2602090" cy="769405"/>
          </a:xfrm>
          <a:prstGeom prst="rect">
            <a:avLst/>
          </a:prstGeom>
          <a:noFill/>
        </p:spPr>
        <p:txBody>
          <a:bodyPr wrap="square" lIns="91404" tIns="45702" rIns="91404" bIns="45702">
            <a:spAutoFit/>
          </a:bodyPr>
          <a:lstStyle/>
          <a:p>
            <a:pPr algn="ctr"/>
            <a:r>
              <a:rPr lang="en-US" sz="2200" b="1" dirty="0">
                <a:solidFill>
                  <a:srgbClr val="017A66"/>
                </a:solidFill>
                <a:latin typeface="Arial"/>
                <a:cs typeface="Arial"/>
              </a:rPr>
              <a:t>n</a:t>
            </a:r>
            <a:r>
              <a:rPr lang="en-US" sz="2200" b="1" dirty="0" smtClean="0">
                <a:solidFill>
                  <a:srgbClr val="017A66"/>
                </a:solidFill>
                <a:latin typeface="Arial"/>
                <a:cs typeface="Arial"/>
              </a:rPr>
              <a:t>o maintenance</a:t>
            </a:r>
            <a:br>
              <a:rPr lang="en-US" sz="2200" b="1" dirty="0" smtClean="0">
                <a:solidFill>
                  <a:srgbClr val="017A66"/>
                </a:solidFill>
                <a:latin typeface="Arial"/>
                <a:cs typeface="Arial"/>
              </a:rPr>
            </a:br>
            <a:r>
              <a:rPr lang="en-US" sz="2200" b="1" dirty="0" smtClean="0">
                <a:solidFill>
                  <a:srgbClr val="017A66"/>
                </a:solidFill>
                <a:latin typeface="Arial"/>
                <a:cs typeface="Arial"/>
              </a:rPr>
              <a:t>windows</a:t>
            </a:r>
            <a:endParaRPr lang="en-US" sz="2200" b="1" dirty="0">
              <a:solidFill>
                <a:srgbClr val="017A66"/>
              </a:solidFill>
              <a:latin typeface="Arial"/>
              <a:cs typeface="Arial"/>
            </a:endParaRPr>
          </a:p>
        </p:txBody>
      </p:sp>
      <p:sp>
        <p:nvSpPr>
          <p:cNvPr id="39" name="TextBox 38"/>
          <p:cNvSpPr txBox="1"/>
          <p:nvPr/>
        </p:nvSpPr>
        <p:spPr>
          <a:xfrm>
            <a:off x="5771114" y="1686828"/>
            <a:ext cx="3058851" cy="430851"/>
          </a:xfrm>
          <a:prstGeom prst="rect">
            <a:avLst/>
          </a:prstGeom>
          <a:noFill/>
        </p:spPr>
        <p:txBody>
          <a:bodyPr wrap="square" lIns="91404" tIns="45702" rIns="91404" bIns="45702">
            <a:spAutoFit/>
          </a:bodyPr>
          <a:lstStyle/>
          <a:p>
            <a:pPr algn="ctr"/>
            <a:r>
              <a:rPr lang="en-US" sz="2200" b="1" dirty="0">
                <a:solidFill>
                  <a:srgbClr val="017A66"/>
                </a:solidFill>
                <a:latin typeface="Arial"/>
                <a:cs typeface="Arial"/>
              </a:rPr>
              <a:t>i</a:t>
            </a:r>
            <a:r>
              <a:rPr lang="en-US" sz="2200" b="1" dirty="0" smtClean="0">
                <a:solidFill>
                  <a:srgbClr val="017A66"/>
                </a:solidFill>
                <a:latin typeface="Arial"/>
                <a:cs typeface="Arial"/>
              </a:rPr>
              <a:t>nfra as code</a:t>
            </a:r>
            <a:endParaRPr lang="en-US" sz="2200" b="1" dirty="0">
              <a:solidFill>
                <a:srgbClr val="017A66"/>
              </a:solidFill>
              <a:latin typeface="Arial"/>
              <a:cs typeface="Arial"/>
            </a:endParaRPr>
          </a:p>
        </p:txBody>
      </p:sp>
      <p:sp>
        <p:nvSpPr>
          <p:cNvPr id="40" name="TextBox 39"/>
          <p:cNvSpPr txBox="1"/>
          <p:nvPr/>
        </p:nvSpPr>
        <p:spPr>
          <a:xfrm>
            <a:off x="2511379" y="2117679"/>
            <a:ext cx="3735753" cy="430851"/>
          </a:xfrm>
          <a:prstGeom prst="rect">
            <a:avLst/>
          </a:prstGeom>
          <a:noFill/>
        </p:spPr>
        <p:txBody>
          <a:bodyPr wrap="square" lIns="91404" tIns="45702" rIns="91404" bIns="45702">
            <a:spAutoFit/>
          </a:bodyPr>
          <a:lstStyle/>
          <a:p>
            <a:pPr algn="ctr"/>
            <a:r>
              <a:rPr lang="en-US" sz="2200" b="1" dirty="0">
                <a:solidFill>
                  <a:srgbClr val="017A66"/>
                </a:solidFill>
                <a:latin typeface="Arial"/>
                <a:cs typeface="Arial"/>
              </a:rPr>
              <a:t>m</a:t>
            </a:r>
            <a:r>
              <a:rPr lang="en-US" sz="2200" b="1" dirty="0" smtClean="0">
                <a:solidFill>
                  <a:srgbClr val="017A66"/>
                </a:solidFill>
                <a:latin typeface="Arial"/>
                <a:cs typeface="Arial"/>
              </a:rPr>
              <a:t>ulti cloud support</a:t>
            </a:r>
            <a:endParaRPr lang="en-US" sz="2200" b="1" dirty="0">
              <a:solidFill>
                <a:srgbClr val="017A66"/>
              </a:solidFill>
              <a:latin typeface="Arial"/>
              <a:cs typeface="Arial"/>
            </a:endParaRPr>
          </a:p>
        </p:txBody>
      </p:sp>
      <p:sp>
        <p:nvSpPr>
          <p:cNvPr id="45" name="TextBox 44"/>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6" name="Picture 45"/>
          <p:cNvPicPr>
            <a:picLocks noChangeAspect="1"/>
          </p:cNvPicPr>
          <p:nvPr/>
        </p:nvPicPr>
        <p:blipFill>
          <a:blip r:embed="rId7"/>
          <a:stretch>
            <a:fillRect/>
          </a:stretch>
        </p:blipFill>
        <p:spPr>
          <a:xfrm>
            <a:off x="1337256" y="3972673"/>
            <a:ext cx="203087" cy="543749"/>
          </a:xfrm>
          <a:prstGeom prst="rect">
            <a:avLst/>
          </a:prstGeom>
        </p:spPr>
      </p:pic>
      <p:sp>
        <p:nvSpPr>
          <p:cNvPr id="47" name="TextBox 46"/>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337256" y="3058519"/>
            <a:ext cx="203087" cy="543749"/>
          </a:xfrm>
          <a:prstGeom prst="rect">
            <a:avLst/>
          </a:prstGeom>
        </p:spPr>
      </p:pic>
      <p:sp>
        <p:nvSpPr>
          <p:cNvPr id="43" name="Rounded Rectangle 42"/>
          <p:cNvSpPr/>
          <p:nvPr/>
        </p:nvSpPr>
        <p:spPr>
          <a:xfrm>
            <a:off x="401720" y="2885098"/>
            <a:ext cx="8429651" cy="1844853"/>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881316" y="1471402"/>
            <a:ext cx="3058851" cy="430851"/>
          </a:xfrm>
          <a:prstGeom prst="rect">
            <a:avLst/>
          </a:prstGeom>
          <a:noFill/>
        </p:spPr>
        <p:txBody>
          <a:bodyPr wrap="square" lIns="91404" tIns="45702" rIns="91404" bIns="45702">
            <a:spAutoFit/>
          </a:bodyPr>
          <a:lstStyle/>
          <a:p>
            <a:pPr algn="ctr"/>
            <a:r>
              <a:rPr lang="en-US" sz="2200" b="1" dirty="0">
                <a:solidFill>
                  <a:srgbClr val="017A66"/>
                </a:solidFill>
                <a:latin typeface="Arial"/>
                <a:cs typeface="Arial"/>
              </a:rPr>
              <a:t>e</a:t>
            </a:r>
            <a:r>
              <a:rPr lang="en-US" sz="2200" b="1" dirty="0" smtClean="0">
                <a:solidFill>
                  <a:srgbClr val="017A66"/>
                </a:solidFill>
                <a:latin typeface="Arial"/>
                <a:cs typeface="Arial"/>
              </a:rPr>
              <a:t>mbedded OS</a:t>
            </a:r>
            <a:endParaRPr lang="en-US" sz="2200" b="1" dirty="0">
              <a:solidFill>
                <a:srgbClr val="017A66"/>
              </a:solidFill>
              <a:latin typeface="Arial"/>
              <a:cs typeface="Arial"/>
            </a:endParaRPr>
          </a:p>
        </p:txBody>
      </p:sp>
    </p:spTree>
    <p:extLst>
      <p:ext uri="{BB962C8B-B14F-4D97-AF65-F5344CB8AC3E}">
        <p14:creationId xmlns:p14="http://schemas.microsoft.com/office/powerpoint/2010/main" val="342932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28</a:t>
            </a:fld>
            <a:endParaRPr lang="en-US"/>
          </a:p>
        </p:txBody>
      </p:sp>
      <p:sp>
        <p:nvSpPr>
          <p:cNvPr id="5" name="Rectangle 4"/>
          <p:cNvSpPr/>
          <p:nvPr/>
        </p:nvSpPr>
        <p:spPr>
          <a:xfrm>
            <a:off x="2311180" y="465141"/>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Cloud Native Framework</a:t>
            </a:r>
            <a:endParaRPr lang="en-US" sz="2000" b="1" kern="0" dirty="0">
              <a:solidFill>
                <a:srgbClr val="017A66"/>
              </a:solidFill>
              <a:latin typeface="Arial"/>
              <a:sym typeface="Arial"/>
              <a:rtl val="0"/>
            </a:endParaRPr>
          </a:p>
        </p:txBody>
      </p:sp>
      <p:grpSp>
        <p:nvGrpSpPr>
          <p:cNvPr id="6" name="Group 5"/>
          <p:cNvGrpSpPr/>
          <p:nvPr/>
        </p:nvGrpSpPr>
        <p:grpSpPr>
          <a:xfrm>
            <a:off x="2799805" y="1766706"/>
            <a:ext cx="2290446" cy="2195651"/>
            <a:chOff x="2799805" y="1766706"/>
            <a:chExt cx="2290446" cy="2195651"/>
          </a:xfrm>
        </p:grpSpPr>
        <p:cxnSp>
          <p:nvCxnSpPr>
            <p:cNvPr id="7" name="Straight Arrow Connector 6"/>
            <p:cNvCxnSpPr/>
            <p:nvPr/>
          </p:nvCxnSpPr>
          <p:spPr>
            <a:xfrm>
              <a:off x="2799805" y="1766706"/>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799808" y="2729286"/>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799808" y="3683924"/>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779821"/>
              <a:ext cx="159568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12 Factor App</a:t>
              </a:r>
              <a:endParaRPr lang="en-US" sz="1000" b="1" kern="0" dirty="0">
                <a:solidFill>
                  <a:srgbClr val="4C4C4C"/>
                </a:solidFill>
                <a:latin typeface="Arial"/>
                <a:ea typeface="Arial"/>
                <a:cs typeface="Arial"/>
                <a:sym typeface="Arial"/>
                <a:rtl val="0"/>
              </a:endParaRPr>
            </a:p>
          </p:txBody>
        </p:sp>
        <p:sp>
          <p:nvSpPr>
            <p:cNvPr id="11" name="TextBox 10"/>
            <p:cNvSpPr txBox="1"/>
            <p:nvPr/>
          </p:nvSpPr>
          <p:spPr>
            <a:xfrm>
              <a:off x="2860316" y="2749710"/>
              <a:ext cx="163156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BOSH Release</a:t>
              </a:r>
              <a:endParaRPr lang="en-US" sz="1000" b="1" kern="0" dirty="0">
                <a:solidFill>
                  <a:srgbClr val="4C4C4C"/>
                </a:solidFill>
                <a:latin typeface="Arial"/>
                <a:ea typeface="Arial"/>
                <a:cs typeface="Arial"/>
                <a:sym typeface="Arial"/>
                <a:rtl val="0"/>
              </a:endParaRPr>
            </a:p>
          </p:txBody>
        </p:sp>
        <p:sp>
          <p:nvSpPr>
            <p:cNvPr id="12" name="TextBox 11"/>
            <p:cNvSpPr txBox="1"/>
            <p:nvPr/>
          </p:nvSpPr>
          <p:spPr>
            <a:xfrm>
              <a:off x="2860316" y="3705456"/>
              <a:ext cx="2229935"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Cloud Provider Interface</a:t>
              </a:r>
              <a:endParaRPr lang="en-US" sz="1000" b="1" kern="0" dirty="0">
                <a:solidFill>
                  <a:srgbClr val="4C4C4C"/>
                </a:solidFill>
                <a:latin typeface="Arial"/>
                <a:ea typeface="Arial"/>
                <a:cs typeface="Arial"/>
                <a:sym typeface="Arial"/>
                <a:rtl val="0"/>
              </a:endParaRPr>
            </a:p>
          </p:txBody>
        </p:sp>
      </p:grpSp>
      <p:grpSp>
        <p:nvGrpSpPr>
          <p:cNvPr id="13" name="Group 12"/>
          <p:cNvGrpSpPr/>
          <p:nvPr/>
        </p:nvGrpSpPr>
        <p:grpSpPr>
          <a:xfrm>
            <a:off x="783488" y="465141"/>
            <a:ext cx="1456398" cy="2383653"/>
            <a:chOff x="783488" y="465141"/>
            <a:chExt cx="1456398" cy="2383653"/>
          </a:xfrm>
        </p:grpSpPr>
        <p:sp>
          <p:nvSpPr>
            <p:cNvPr id="14" name="Rectangle 13"/>
            <p:cNvSpPr/>
            <p:nvPr/>
          </p:nvSpPr>
          <p:spPr>
            <a:xfrm>
              <a:off x="783488" y="465141"/>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Culture</a:t>
              </a:r>
              <a:endParaRPr lang="en-US" sz="2000" b="1" kern="0" dirty="0">
                <a:solidFill>
                  <a:srgbClr val="2D73B9"/>
                </a:solidFill>
                <a:latin typeface="Arial"/>
                <a:sym typeface="Arial"/>
                <a:rtl val="0"/>
              </a:endParaRPr>
            </a:p>
          </p:txBody>
        </p:sp>
        <p:sp>
          <p:nvSpPr>
            <p:cNvPr id="15" name="TextBox 14"/>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6" name="TextBox 15"/>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7" name="TextBox 16"/>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072238" y="1098024"/>
              <a:ext cx="206707" cy="553442"/>
            </a:xfrm>
            <a:prstGeom prst="rect">
              <a:avLst/>
            </a:prstGeom>
          </p:spPr>
        </p:pic>
        <p:pic>
          <p:nvPicPr>
            <p:cNvPr id="19" name="Picture 18"/>
            <p:cNvPicPr>
              <a:picLocks noChangeAspect="1"/>
            </p:cNvPicPr>
            <p:nvPr/>
          </p:nvPicPr>
          <p:blipFill>
            <a:blip r:embed="rId3"/>
            <a:stretch>
              <a:fillRect/>
            </a:stretch>
          </p:blipFill>
          <p:spPr>
            <a:xfrm>
              <a:off x="1072238" y="2078464"/>
              <a:ext cx="206707" cy="553442"/>
            </a:xfrm>
            <a:prstGeom prst="rect">
              <a:avLst/>
            </a:prstGeom>
          </p:spPr>
        </p:pic>
        <p:pic>
          <p:nvPicPr>
            <p:cNvPr id="20" name="Picture 19"/>
            <p:cNvPicPr>
              <a:picLocks noChangeAspect="1"/>
            </p:cNvPicPr>
            <p:nvPr/>
          </p:nvPicPr>
          <p:blipFill>
            <a:blip r:embed="rId4"/>
            <a:stretch>
              <a:fillRect/>
            </a:stretch>
          </p:blipFill>
          <p:spPr>
            <a:xfrm>
              <a:off x="1615162" y="2081531"/>
              <a:ext cx="203087" cy="543749"/>
            </a:xfrm>
            <a:prstGeom prst="rect">
              <a:avLst/>
            </a:prstGeom>
          </p:spPr>
        </p:pic>
      </p:grpSp>
      <p:grpSp>
        <p:nvGrpSpPr>
          <p:cNvPr id="21" name="Group 20"/>
          <p:cNvGrpSpPr/>
          <p:nvPr/>
        </p:nvGrpSpPr>
        <p:grpSpPr>
          <a:xfrm>
            <a:off x="6013842" y="465141"/>
            <a:ext cx="2520755" cy="4147499"/>
            <a:chOff x="6013842" y="465141"/>
            <a:chExt cx="2520755" cy="4147499"/>
          </a:xfrm>
        </p:grpSpPr>
        <p:sp>
          <p:nvSpPr>
            <p:cNvPr id="22" name="Rectangle 21"/>
            <p:cNvSpPr/>
            <p:nvPr/>
          </p:nvSpPr>
          <p:spPr>
            <a:xfrm>
              <a:off x="6019859" y="465141"/>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4C4C4C"/>
                  </a:solidFill>
                  <a:latin typeface="Arial"/>
                  <a:sym typeface="Arial"/>
                  <a:rtl val="0"/>
                </a:rPr>
                <a:t>Tools</a:t>
              </a:r>
              <a:endParaRPr lang="en-US" sz="2000" b="1" kern="0" dirty="0">
                <a:solidFill>
                  <a:srgbClr val="4C4C4C"/>
                </a:solidFill>
                <a:latin typeface="Arial"/>
                <a:sym typeface="Arial"/>
                <a:rtl val="0"/>
              </a:endParaRPr>
            </a:p>
          </p:txBody>
        </p:sp>
        <p:sp>
          <p:nvSpPr>
            <p:cNvPr id="23" name="TextBox 22"/>
            <p:cNvSpPr txBox="1"/>
            <p:nvPr/>
          </p:nvSpPr>
          <p:spPr>
            <a:xfrm>
              <a:off x="6013842" y="1548944"/>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6933652" y="1541918"/>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26" name="TextBox 25"/>
            <p:cNvSpPr txBox="1"/>
            <p:nvPr/>
          </p:nvSpPr>
          <p:spPr>
            <a:xfrm>
              <a:off x="6186353" y="3494280"/>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sp>
          <p:nvSpPr>
            <p:cNvPr id="27" name="TextBox 26"/>
            <p:cNvSpPr txBox="1"/>
            <p:nvPr/>
          </p:nvSpPr>
          <p:spPr>
            <a:xfrm>
              <a:off x="6235054" y="4395752"/>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28" name="TextBox 27"/>
            <p:cNvSpPr txBox="1"/>
            <p:nvPr/>
          </p:nvSpPr>
          <p:spPr>
            <a:xfrm>
              <a:off x="7000344" y="4395752"/>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9" name="TextBox 28"/>
            <p:cNvSpPr txBox="1"/>
            <p:nvPr/>
          </p:nvSpPr>
          <p:spPr>
            <a:xfrm>
              <a:off x="7824584" y="4395752"/>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30" name="Picture 29"/>
            <p:cNvPicPr>
              <a:picLocks noChangeAspect="1"/>
            </p:cNvPicPr>
            <p:nvPr/>
          </p:nvPicPr>
          <p:blipFill>
            <a:blip r:embed="rId5"/>
            <a:stretch>
              <a:fillRect/>
            </a:stretch>
          </p:blipFill>
          <p:spPr>
            <a:xfrm>
              <a:off x="7049280" y="1086041"/>
              <a:ext cx="487256" cy="487256"/>
            </a:xfrm>
            <a:prstGeom prst="rect">
              <a:avLst/>
            </a:prstGeom>
          </p:spPr>
        </p:pic>
        <p:pic>
          <p:nvPicPr>
            <p:cNvPr id="32" name="Picture 31"/>
            <p:cNvPicPr>
              <a:picLocks noChangeAspect="1"/>
            </p:cNvPicPr>
            <p:nvPr/>
          </p:nvPicPr>
          <p:blipFill rotWithShape="1">
            <a:blip r:embed="rId6"/>
            <a:srcRect l="47903" r="18554" b="23845"/>
            <a:stretch/>
          </p:blipFill>
          <p:spPr>
            <a:xfrm>
              <a:off x="6044350" y="3073887"/>
              <a:ext cx="711194" cy="458491"/>
            </a:xfrm>
            <a:prstGeom prst="rect">
              <a:avLst/>
            </a:prstGeom>
          </p:spPr>
        </p:pic>
        <p:pic>
          <p:nvPicPr>
            <p:cNvPr id="33" name="Picture 32"/>
            <p:cNvPicPr>
              <a:picLocks noChangeAspect="1"/>
            </p:cNvPicPr>
            <p:nvPr/>
          </p:nvPicPr>
          <p:blipFill>
            <a:blip r:embed="rId7"/>
            <a:stretch>
              <a:fillRect/>
            </a:stretch>
          </p:blipFill>
          <p:spPr>
            <a:xfrm>
              <a:off x="6067235" y="4028611"/>
              <a:ext cx="747060" cy="298824"/>
            </a:xfrm>
            <a:prstGeom prst="rect">
              <a:avLst/>
            </a:prstGeom>
          </p:spPr>
        </p:pic>
        <p:pic>
          <p:nvPicPr>
            <p:cNvPr id="34" name="Picture 33"/>
            <p:cNvPicPr>
              <a:picLocks noChangeAspect="1"/>
            </p:cNvPicPr>
            <p:nvPr/>
          </p:nvPicPr>
          <p:blipFill>
            <a:blip r:embed="rId8"/>
            <a:stretch>
              <a:fillRect/>
            </a:stretch>
          </p:blipFill>
          <p:spPr>
            <a:xfrm>
              <a:off x="6971818" y="3951315"/>
              <a:ext cx="682592" cy="451902"/>
            </a:xfrm>
            <a:prstGeom prst="rect">
              <a:avLst/>
            </a:prstGeom>
          </p:spPr>
        </p:pic>
        <p:pic>
          <p:nvPicPr>
            <p:cNvPr id="35" name="Picture 34"/>
            <p:cNvPicPr>
              <a:picLocks noChangeAspect="1"/>
            </p:cNvPicPr>
            <p:nvPr/>
          </p:nvPicPr>
          <p:blipFill>
            <a:blip r:embed="rId9"/>
            <a:stretch>
              <a:fillRect/>
            </a:stretch>
          </p:blipFill>
          <p:spPr>
            <a:xfrm>
              <a:off x="7948207" y="3935253"/>
              <a:ext cx="494032" cy="494030"/>
            </a:xfrm>
            <a:prstGeom prst="rect">
              <a:avLst/>
            </a:prstGeom>
          </p:spPr>
        </p:pic>
        <p:pic>
          <p:nvPicPr>
            <p:cNvPr id="36" name="Picture 35" descr="spring-clou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0464" y="1062840"/>
              <a:ext cx="582146" cy="582146"/>
            </a:xfrm>
            <a:prstGeom prst="rect">
              <a:avLst/>
            </a:prstGeom>
          </p:spPr>
        </p:pic>
      </p:grpSp>
      <p:cxnSp>
        <p:nvCxnSpPr>
          <p:cNvPr id="37" name="Straight Connector 36"/>
          <p:cNvCxnSpPr/>
          <p:nvPr/>
        </p:nvCxnSpPr>
        <p:spPr>
          <a:xfrm>
            <a:off x="5821626"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11179"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2549211" y="10905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40" name="Rectangle 39"/>
          <p:cNvSpPr/>
          <p:nvPr/>
        </p:nvSpPr>
        <p:spPr>
          <a:xfrm>
            <a:off x="2549211" y="20690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1" name="Rectangle 40"/>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42" name="Rectangle 41"/>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47" name="TextBox 46"/>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972673"/>
            <a:ext cx="203087" cy="543749"/>
          </a:xfrm>
          <a:prstGeom prst="rect">
            <a:avLst/>
          </a:prstGeom>
        </p:spPr>
      </p:pic>
      <p:sp>
        <p:nvSpPr>
          <p:cNvPr id="49" name="TextBox 48"/>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50" name="Picture 49"/>
          <p:cNvPicPr>
            <a:picLocks noChangeAspect="1"/>
          </p:cNvPicPr>
          <p:nvPr/>
        </p:nvPicPr>
        <p:blipFill>
          <a:blip r:embed="rId4"/>
          <a:stretch>
            <a:fillRect/>
          </a:stretch>
        </p:blipFill>
        <p:spPr>
          <a:xfrm>
            <a:off x="1337256" y="3058519"/>
            <a:ext cx="203087" cy="543749"/>
          </a:xfrm>
          <a:prstGeom prst="rect">
            <a:avLst/>
          </a:prstGeom>
        </p:spPr>
      </p:pic>
      <p:pic>
        <p:nvPicPr>
          <p:cNvPr id="45" name="Picture 44"/>
          <p:cNvPicPr>
            <a:picLocks noChangeAspect="1"/>
          </p:cNvPicPr>
          <p:nvPr/>
        </p:nvPicPr>
        <p:blipFill>
          <a:blip r:embed="rId11"/>
          <a:stretch>
            <a:fillRect/>
          </a:stretch>
        </p:blipFill>
        <p:spPr>
          <a:xfrm>
            <a:off x="6060306" y="2159269"/>
            <a:ext cx="2250654" cy="472637"/>
          </a:xfrm>
          <a:prstGeom prst="rect">
            <a:avLst/>
          </a:prstGeom>
        </p:spPr>
      </p:pic>
    </p:spTree>
    <p:extLst>
      <p:ext uri="{BB962C8B-B14F-4D97-AF65-F5344CB8AC3E}">
        <p14:creationId xmlns:p14="http://schemas.microsoft.com/office/powerpoint/2010/main" val="31471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28711" y="1568256"/>
            <a:ext cx="4327770" cy="2800730"/>
          </a:xfrm>
          <a:prstGeom prst="rect">
            <a:avLst/>
          </a:prstGeom>
          <a:noFill/>
        </p:spPr>
        <p:txBody>
          <a:bodyPr wrap="square" lIns="91404" tIns="45702" rIns="91404" bIns="45702">
            <a:spAutoFit/>
          </a:bodyPr>
          <a:lstStyle/>
          <a:p>
            <a:pPr algn="ctr"/>
            <a:r>
              <a:rPr lang="en-US" sz="2200" dirty="0" smtClean="0">
                <a:solidFill>
                  <a:prstClr val="white"/>
                </a:solidFill>
                <a:latin typeface="Roboto Light"/>
                <a:cs typeface="Roboto Light"/>
              </a:rPr>
              <a:t>DevOps</a:t>
            </a:r>
          </a:p>
          <a:p>
            <a:pPr algn="ctr"/>
            <a:endParaRPr lang="en-US" sz="2200" dirty="0">
              <a:solidFill>
                <a:prstClr val="white"/>
              </a:solidFill>
              <a:latin typeface="Roboto Light"/>
              <a:cs typeface="Roboto Light"/>
            </a:endParaRPr>
          </a:p>
          <a:p>
            <a:pPr algn="ctr"/>
            <a:r>
              <a:rPr lang="en-US" sz="2200" dirty="0" smtClean="0">
                <a:solidFill>
                  <a:prstClr val="white"/>
                </a:solidFill>
                <a:latin typeface="Roboto Light"/>
                <a:cs typeface="Roboto Light"/>
              </a:rPr>
              <a:t>Spring Boot</a:t>
            </a:r>
          </a:p>
          <a:p>
            <a:pPr algn="ctr"/>
            <a:endParaRPr lang="en-US" sz="2200" dirty="0">
              <a:solidFill>
                <a:prstClr val="white"/>
              </a:solidFill>
              <a:latin typeface="Roboto Light"/>
              <a:cs typeface="Roboto Light"/>
            </a:endParaRPr>
          </a:p>
          <a:p>
            <a:pPr algn="ctr"/>
            <a:r>
              <a:rPr lang="en-US" sz="2200" dirty="0" smtClean="0">
                <a:solidFill>
                  <a:prstClr val="white"/>
                </a:solidFill>
                <a:latin typeface="Roboto Light"/>
                <a:cs typeface="Roboto Light"/>
              </a:rPr>
              <a:t>Modern Software</a:t>
            </a:r>
          </a:p>
          <a:p>
            <a:pPr algn="ctr"/>
            <a:endParaRPr lang="en-US" sz="2200" dirty="0" smtClean="0">
              <a:solidFill>
                <a:prstClr val="white"/>
              </a:solidFill>
              <a:latin typeface="Roboto Light"/>
              <a:cs typeface="Roboto Light"/>
            </a:endParaRPr>
          </a:p>
          <a:p>
            <a:pPr algn="ctr"/>
            <a:r>
              <a:rPr lang="en-US" sz="2200" dirty="0" smtClean="0">
                <a:solidFill>
                  <a:prstClr val="white"/>
                </a:solidFill>
                <a:latin typeface="Roboto Light"/>
                <a:cs typeface="Roboto Light"/>
              </a:rPr>
              <a:t>Talent shortage</a:t>
            </a:r>
          </a:p>
          <a:p>
            <a:pPr algn="ctr"/>
            <a:endParaRPr lang="en-US" sz="2200" dirty="0" smtClean="0">
              <a:solidFill>
                <a:prstClr val="white"/>
              </a:solidFill>
              <a:latin typeface="Roboto Light"/>
              <a:cs typeface="Roboto Light"/>
            </a:endParaRPr>
          </a:p>
        </p:txBody>
      </p:sp>
      <p:sp>
        <p:nvSpPr>
          <p:cNvPr id="4" name="TextBox 3"/>
          <p:cNvSpPr txBox="1"/>
          <p:nvPr/>
        </p:nvSpPr>
        <p:spPr>
          <a:xfrm>
            <a:off x="4180156" y="1582965"/>
            <a:ext cx="4327770" cy="2800730"/>
          </a:xfrm>
          <a:prstGeom prst="rect">
            <a:avLst/>
          </a:prstGeom>
          <a:noFill/>
        </p:spPr>
        <p:txBody>
          <a:bodyPr wrap="square" lIns="91404" tIns="45702" rIns="91404" bIns="45702">
            <a:spAutoFit/>
          </a:bodyPr>
          <a:lstStyle/>
          <a:p>
            <a:pPr algn="ctr"/>
            <a:r>
              <a:rPr lang="en-US" sz="2200" dirty="0" smtClean="0">
                <a:solidFill>
                  <a:schemeClr val="bg1"/>
                </a:solidFill>
                <a:latin typeface="Roboto Light"/>
                <a:cs typeface="Roboto Light"/>
              </a:rPr>
              <a:t>25% of Global 2000</a:t>
            </a:r>
          </a:p>
          <a:p>
            <a:pPr algn="ctr"/>
            <a:endParaRPr lang="en-US" sz="2200" dirty="0">
              <a:solidFill>
                <a:schemeClr val="bg1"/>
              </a:solidFill>
              <a:latin typeface="Roboto Light"/>
              <a:cs typeface="Roboto Light"/>
            </a:endParaRPr>
          </a:p>
          <a:p>
            <a:pPr algn="ctr"/>
            <a:r>
              <a:rPr lang="en-US" sz="2200" dirty="0" smtClean="0">
                <a:solidFill>
                  <a:schemeClr val="bg1"/>
                </a:solidFill>
                <a:latin typeface="Roboto Light"/>
                <a:cs typeface="Roboto Light"/>
              </a:rPr>
              <a:t>4.2m downloads/month</a:t>
            </a:r>
          </a:p>
          <a:p>
            <a:pPr algn="ctr"/>
            <a:endParaRPr lang="en-US" sz="2200" dirty="0" smtClean="0">
              <a:solidFill>
                <a:schemeClr val="bg1"/>
              </a:solidFill>
              <a:latin typeface="Roboto Light"/>
              <a:cs typeface="Roboto Light"/>
            </a:endParaRPr>
          </a:p>
          <a:p>
            <a:pPr algn="ctr"/>
            <a:r>
              <a:rPr lang="en-US" sz="2200" dirty="0" smtClean="0">
                <a:solidFill>
                  <a:schemeClr val="bg1"/>
                </a:solidFill>
                <a:latin typeface="Roboto Light"/>
                <a:cs typeface="Roboto Light"/>
              </a:rPr>
              <a:t>Cloud Native </a:t>
            </a:r>
          </a:p>
          <a:p>
            <a:pPr algn="ctr"/>
            <a:endParaRPr lang="en-US" sz="2200" dirty="0">
              <a:solidFill>
                <a:schemeClr val="bg1"/>
              </a:solidFill>
              <a:latin typeface="Roboto Light"/>
              <a:cs typeface="Roboto Light"/>
            </a:endParaRPr>
          </a:p>
          <a:p>
            <a:pPr algn="ctr"/>
            <a:r>
              <a:rPr lang="en-US" sz="2200" dirty="0" smtClean="0">
                <a:solidFill>
                  <a:schemeClr val="bg1"/>
                </a:solidFill>
                <a:latin typeface="Roboto Light"/>
                <a:cs typeface="Roboto Light"/>
              </a:rPr>
              <a:t>Continuous Innovation</a:t>
            </a:r>
            <a:endParaRPr lang="en-US" sz="2200" dirty="0">
              <a:solidFill>
                <a:schemeClr val="bg1"/>
              </a:solidFill>
              <a:latin typeface="Roboto Light"/>
              <a:cs typeface="Roboto Light"/>
            </a:endParaRPr>
          </a:p>
          <a:p>
            <a:pPr algn="ctr"/>
            <a:endParaRPr lang="en-US" sz="2200" dirty="0" smtClean="0">
              <a:solidFill>
                <a:schemeClr val="bg1"/>
              </a:solidFill>
              <a:latin typeface="Roboto Light"/>
              <a:cs typeface="Roboto Light"/>
            </a:endParaRPr>
          </a:p>
        </p:txBody>
      </p:sp>
      <p:sp>
        <p:nvSpPr>
          <p:cNvPr id="5" name="TextBox 4"/>
          <p:cNvSpPr txBox="1"/>
          <p:nvPr/>
        </p:nvSpPr>
        <p:spPr>
          <a:xfrm>
            <a:off x="1853438" y="396768"/>
            <a:ext cx="5353812" cy="707850"/>
          </a:xfrm>
          <a:prstGeom prst="rect">
            <a:avLst/>
          </a:prstGeom>
          <a:noFill/>
        </p:spPr>
        <p:txBody>
          <a:bodyPr wrap="square" lIns="91404" tIns="45702" rIns="91404" bIns="45702">
            <a:spAutoFit/>
          </a:bodyPr>
          <a:lstStyle/>
          <a:p>
            <a:pPr algn="ctr" defTabSz="914400">
              <a:defRPr/>
            </a:pPr>
            <a:r>
              <a:rPr lang="en-US" sz="4000" kern="0" dirty="0" smtClean="0">
                <a:solidFill>
                  <a:schemeClr val="bg1"/>
                </a:solidFill>
                <a:latin typeface="Arial"/>
                <a:ea typeface="Arial"/>
                <a:cs typeface="Arial"/>
                <a:sym typeface="Arial"/>
                <a:rtl val="0"/>
              </a:rPr>
              <a:t>The future…is here </a:t>
            </a:r>
            <a:endParaRPr lang="en-US" sz="4000" kern="0" dirty="0">
              <a:solidFill>
                <a:schemeClr val="accent2">
                  <a:lumMod val="75000"/>
                </a:schemeClr>
              </a:solidFill>
              <a:latin typeface="Arial"/>
              <a:ea typeface="Arial"/>
              <a:cs typeface="Arial"/>
              <a:sym typeface="Arial"/>
              <a:rtl val="0"/>
            </a:endParaRPr>
          </a:p>
        </p:txBody>
      </p:sp>
      <p:sp>
        <p:nvSpPr>
          <p:cNvPr id="6" name="Slide Number Placeholder 1"/>
          <p:cNvSpPr>
            <a:spLocks noGrp="1"/>
          </p:cNvSpPr>
          <p:nvPr>
            <p:ph type="sldNum" sz="quarter" idx="4294967295"/>
          </p:nvPr>
        </p:nvSpPr>
        <p:spPr>
          <a:xfrm>
            <a:off x="524348" y="4651813"/>
            <a:ext cx="2133600" cy="274637"/>
          </a:xfrm>
          <a:prstGeom prst="rect">
            <a:avLst/>
          </a:prstGeom>
        </p:spPr>
        <p:txBody>
          <a:bodyPr/>
          <a:lstStyle/>
          <a:p>
            <a:fld id="{ADA07C09-8A41-3B46-A636-3955072BBB4F}" type="slidenum">
              <a:rPr lang="en-US" smtClean="0"/>
              <a:pPr/>
              <a:t>29</a:t>
            </a:fld>
            <a:endParaRPr lang="en-US"/>
          </a:p>
        </p:txBody>
      </p:sp>
    </p:spTree>
    <p:extLst>
      <p:ext uri="{BB962C8B-B14F-4D97-AF65-F5344CB8AC3E}">
        <p14:creationId xmlns:p14="http://schemas.microsoft.com/office/powerpoint/2010/main" val="1368099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a:t>
            </a:fld>
            <a:endParaRPr lang="en-US"/>
          </a:p>
        </p:txBody>
      </p:sp>
      <p:sp>
        <p:nvSpPr>
          <p:cNvPr id="3" name="TextBox 2"/>
          <p:cNvSpPr txBox="1"/>
          <p:nvPr/>
        </p:nvSpPr>
        <p:spPr>
          <a:xfrm>
            <a:off x="735468" y="1928945"/>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rgbClr val="008774"/>
                </a:solidFill>
                <a:latin typeface="Arial"/>
                <a:ea typeface="Arial"/>
                <a:cs typeface="Arial"/>
                <a:sym typeface="Arial"/>
                <a:rtl val="0"/>
              </a:rPr>
              <a:t>Then</a:t>
            </a:r>
            <a:endParaRPr lang="en-US" sz="6000" kern="0" dirty="0">
              <a:solidFill>
                <a:srgbClr val="008774"/>
              </a:solidFill>
              <a:latin typeface="Arial"/>
              <a:ea typeface="Arial"/>
              <a:cs typeface="Arial"/>
              <a:sym typeface="Arial"/>
              <a:rtl val="0"/>
            </a:endParaRPr>
          </a:p>
        </p:txBody>
      </p:sp>
      <p:sp>
        <p:nvSpPr>
          <p:cNvPr id="4" name="TextBox 3"/>
          <p:cNvSpPr txBox="1"/>
          <p:nvPr/>
        </p:nvSpPr>
        <p:spPr>
          <a:xfrm>
            <a:off x="5419583" y="1940083"/>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chemeClr val="bg1"/>
                </a:solidFill>
                <a:latin typeface="Arial"/>
                <a:ea typeface="Arial"/>
                <a:cs typeface="Arial"/>
                <a:sym typeface="Arial"/>
                <a:rtl val="0"/>
              </a:rPr>
              <a:t>Now</a:t>
            </a:r>
            <a:endParaRPr lang="en-US" sz="6000" kern="0" dirty="0">
              <a:solidFill>
                <a:schemeClr val="bg1"/>
              </a:solidFill>
              <a:latin typeface="Arial"/>
              <a:ea typeface="Arial"/>
              <a:cs typeface="Arial"/>
              <a:sym typeface="Arial"/>
              <a:rtl val="0"/>
            </a:endParaRPr>
          </a:p>
        </p:txBody>
      </p:sp>
    </p:spTree>
    <p:extLst>
      <p:ext uri="{BB962C8B-B14F-4D97-AF65-F5344CB8AC3E}">
        <p14:creationId xmlns:p14="http://schemas.microsoft.com/office/powerpoint/2010/main" val="222663697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air-programming.jpg"/>
          <p:cNvPicPr>
            <a:picLocks/>
          </p:cNvPicPr>
          <p:nvPr/>
        </p:nvPicPr>
        <p:blipFill rotWithShape="1">
          <a:blip r:embed="rId3">
            <a:extLst>
              <a:ext uri="{28A0092B-C50C-407E-A947-70E740481C1C}">
                <a14:useLocalDpi xmlns:a14="http://schemas.microsoft.com/office/drawing/2010/main" val="0"/>
              </a:ext>
            </a:extLst>
          </a:blip>
          <a:srcRect t="11658" b="5552"/>
          <a:stretch/>
        </p:blipFill>
        <p:spPr>
          <a:xfrm>
            <a:off x="0" y="-2286"/>
            <a:ext cx="9144000" cy="5148072"/>
          </a:xfrm>
          <a:prstGeom prst="rect">
            <a:avLst/>
          </a:prstGeom>
        </p:spPr>
      </p:pic>
      <p:sp>
        <p:nvSpPr>
          <p:cNvPr id="12" name="Shape 251"/>
          <p:cNvSpPr/>
          <p:nvPr/>
        </p:nvSpPr>
        <p:spPr>
          <a:xfrm>
            <a:off x="0" y="0"/>
            <a:ext cx="4572000" cy="5143500"/>
          </a:xfrm>
          <a:prstGeom prst="rect">
            <a:avLst/>
          </a:prstGeom>
          <a:solidFill>
            <a:srgbClr val="00201D">
              <a:alpha val="79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10" name="Shape 251"/>
          <p:cNvSpPr/>
          <p:nvPr/>
        </p:nvSpPr>
        <p:spPr>
          <a:xfrm>
            <a:off x="4572000" y="0"/>
            <a:ext cx="4572000" cy="5143500"/>
          </a:xfrm>
          <a:prstGeom prst="rect">
            <a:avLst/>
          </a:prstGeom>
          <a:solidFill>
            <a:srgbClr val="182730">
              <a:alpha val="79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4" name="TextBox 3"/>
          <p:cNvSpPr txBox="1"/>
          <p:nvPr/>
        </p:nvSpPr>
        <p:spPr>
          <a:xfrm>
            <a:off x="166811" y="1979675"/>
            <a:ext cx="4327770" cy="2800730"/>
          </a:xfrm>
          <a:prstGeom prst="rect">
            <a:avLst/>
          </a:prstGeom>
          <a:noFill/>
        </p:spPr>
        <p:txBody>
          <a:bodyPr wrap="square" lIns="91404" tIns="45702" rIns="91404" bIns="45702">
            <a:spAutoFit/>
          </a:bodyPr>
          <a:lstStyle/>
          <a:p>
            <a:pPr algn="ctr"/>
            <a:r>
              <a:rPr lang="en-US" sz="2200" dirty="0" smtClean="0">
                <a:solidFill>
                  <a:prstClr val="white"/>
                </a:solidFill>
                <a:latin typeface="Arial"/>
                <a:cs typeface="Arial"/>
              </a:rPr>
              <a:t>Cloud Native Workshop</a:t>
            </a:r>
          </a:p>
          <a:p>
            <a:pPr algn="ctr"/>
            <a:endParaRPr lang="en-US" sz="2200" dirty="0">
              <a:solidFill>
                <a:prstClr val="white"/>
              </a:solidFill>
              <a:latin typeface="Arial"/>
              <a:cs typeface="Arial"/>
            </a:endParaRPr>
          </a:p>
          <a:p>
            <a:pPr algn="ctr"/>
            <a:r>
              <a:rPr lang="en-US" sz="2200" dirty="0" smtClean="0">
                <a:solidFill>
                  <a:prstClr val="white"/>
                </a:solidFill>
                <a:latin typeface="Arial"/>
                <a:cs typeface="Arial"/>
              </a:rPr>
              <a:t>Developer Training</a:t>
            </a:r>
          </a:p>
          <a:p>
            <a:pPr algn="ctr"/>
            <a:endParaRPr lang="en-US" sz="2200" dirty="0">
              <a:solidFill>
                <a:prstClr val="white"/>
              </a:solidFill>
              <a:latin typeface="Arial"/>
              <a:cs typeface="Arial"/>
            </a:endParaRPr>
          </a:p>
          <a:p>
            <a:pPr algn="ctr"/>
            <a:r>
              <a:rPr lang="en-US" sz="2200" dirty="0" smtClean="0">
                <a:solidFill>
                  <a:prstClr val="white"/>
                </a:solidFill>
                <a:latin typeface="Arial"/>
                <a:cs typeface="Arial"/>
              </a:rPr>
              <a:t>Quick Start PWS</a:t>
            </a:r>
          </a:p>
          <a:p>
            <a:pPr algn="ctr"/>
            <a:endParaRPr lang="en-US" sz="2200" dirty="0" smtClean="0">
              <a:solidFill>
                <a:prstClr val="white"/>
              </a:solidFill>
              <a:latin typeface="Arial"/>
              <a:cs typeface="Arial"/>
            </a:endParaRPr>
          </a:p>
          <a:p>
            <a:pPr algn="ctr"/>
            <a:r>
              <a:rPr lang="en-US" sz="2200" dirty="0" smtClean="0">
                <a:solidFill>
                  <a:prstClr val="white"/>
                </a:solidFill>
                <a:latin typeface="Arial"/>
                <a:cs typeface="Arial"/>
              </a:rPr>
              <a:t>Microservices University</a:t>
            </a:r>
          </a:p>
          <a:p>
            <a:pPr algn="ctr"/>
            <a:endParaRPr lang="en-US" sz="2200" dirty="0" smtClean="0">
              <a:solidFill>
                <a:prstClr val="white"/>
              </a:solidFill>
              <a:latin typeface="Arial"/>
              <a:cs typeface="Arial"/>
            </a:endParaRPr>
          </a:p>
        </p:txBody>
      </p:sp>
      <p:sp>
        <p:nvSpPr>
          <p:cNvPr id="5" name="TextBox 4"/>
          <p:cNvSpPr txBox="1"/>
          <p:nvPr/>
        </p:nvSpPr>
        <p:spPr>
          <a:xfrm>
            <a:off x="4656320" y="1983456"/>
            <a:ext cx="4327770" cy="2462176"/>
          </a:xfrm>
          <a:prstGeom prst="rect">
            <a:avLst/>
          </a:prstGeom>
          <a:noFill/>
        </p:spPr>
        <p:txBody>
          <a:bodyPr wrap="square" lIns="91404" tIns="45702" rIns="91404" bIns="45702">
            <a:spAutoFit/>
          </a:bodyPr>
          <a:lstStyle/>
          <a:p>
            <a:pPr algn="ctr"/>
            <a:r>
              <a:rPr lang="en-US" sz="2200" dirty="0">
                <a:solidFill>
                  <a:prstClr val="white"/>
                </a:solidFill>
                <a:cs typeface="Arial"/>
              </a:rPr>
              <a:t>Cloud Native </a:t>
            </a:r>
            <a:r>
              <a:rPr lang="en-US" sz="2200" dirty="0" smtClean="0">
                <a:solidFill>
                  <a:prstClr val="white"/>
                </a:solidFill>
                <a:cs typeface="Arial"/>
              </a:rPr>
              <a:t>Workshop</a:t>
            </a:r>
            <a:endParaRPr lang="en-US" sz="2200" dirty="0" smtClean="0">
              <a:solidFill>
                <a:schemeClr val="bg1"/>
              </a:solidFill>
              <a:latin typeface="Arial"/>
              <a:cs typeface="Arial"/>
            </a:endParaRPr>
          </a:p>
          <a:p>
            <a:pPr algn="ctr"/>
            <a:endParaRPr lang="en-US" sz="2200" dirty="0" smtClean="0">
              <a:solidFill>
                <a:schemeClr val="bg1"/>
              </a:solidFill>
              <a:latin typeface="Arial"/>
              <a:cs typeface="Arial"/>
            </a:endParaRPr>
          </a:p>
          <a:p>
            <a:pPr algn="ctr"/>
            <a:r>
              <a:rPr lang="en-US" sz="2200" dirty="0" smtClean="0">
                <a:solidFill>
                  <a:schemeClr val="bg1"/>
                </a:solidFill>
                <a:latin typeface="Arial"/>
                <a:cs typeface="Arial"/>
              </a:rPr>
              <a:t>Proof of Concept</a:t>
            </a:r>
          </a:p>
          <a:p>
            <a:pPr algn="ctr"/>
            <a:endParaRPr lang="en-US" sz="2200" dirty="0" smtClean="0">
              <a:solidFill>
                <a:schemeClr val="bg1"/>
              </a:solidFill>
              <a:latin typeface="Arial"/>
              <a:cs typeface="Arial"/>
            </a:endParaRPr>
          </a:p>
          <a:p>
            <a:pPr algn="ctr"/>
            <a:r>
              <a:rPr lang="en-US" sz="2200" dirty="0" smtClean="0">
                <a:solidFill>
                  <a:schemeClr val="bg1"/>
                </a:solidFill>
                <a:latin typeface="Arial"/>
                <a:cs typeface="Arial"/>
              </a:rPr>
              <a:t>Migration Strategy</a:t>
            </a:r>
            <a:endParaRPr lang="en-US" sz="2200" dirty="0">
              <a:solidFill>
                <a:schemeClr val="bg1"/>
              </a:solidFill>
              <a:latin typeface="Arial"/>
              <a:cs typeface="Arial"/>
            </a:endParaRPr>
          </a:p>
          <a:p>
            <a:pPr algn="ctr"/>
            <a:endParaRPr lang="en-US" sz="2200" dirty="0">
              <a:solidFill>
                <a:schemeClr val="bg1"/>
              </a:solidFill>
              <a:latin typeface="Arial"/>
              <a:cs typeface="Arial"/>
            </a:endParaRPr>
          </a:p>
          <a:p>
            <a:pPr algn="ctr"/>
            <a:r>
              <a:rPr lang="en-US" sz="2200" dirty="0" smtClean="0">
                <a:solidFill>
                  <a:schemeClr val="bg1"/>
                </a:solidFill>
                <a:latin typeface="Arial"/>
                <a:cs typeface="Arial"/>
              </a:rPr>
              <a:t>High Availability Architecture</a:t>
            </a:r>
          </a:p>
        </p:txBody>
      </p:sp>
      <p:sp>
        <p:nvSpPr>
          <p:cNvPr id="6" name="TextBox 5"/>
          <p:cNvSpPr txBox="1"/>
          <p:nvPr/>
        </p:nvSpPr>
        <p:spPr>
          <a:xfrm>
            <a:off x="3044598" y="210078"/>
            <a:ext cx="3244526" cy="707850"/>
          </a:xfrm>
          <a:prstGeom prst="rect">
            <a:avLst/>
          </a:prstGeom>
          <a:noFill/>
        </p:spPr>
        <p:txBody>
          <a:bodyPr wrap="square" lIns="91404" tIns="45702" rIns="91404" bIns="45702">
            <a:spAutoFit/>
          </a:bodyPr>
          <a:lstStyle/>
          <a:p>
            <a:pPr algn="ctr" defTabSz="914400">
              <a:defRPr/>
            </a:pPr>
            <a:r>
              <a:rPr lang="en-US" sz="4000" kern="0" dirty="0" smtClean="0">
                <a:solidFill>
                  <a:schemeClr val="bg1"/>
                </a:solidFill>
                <a:latin typeface="Arial"/>
                <a:ea typeface="Arial"/>
                <a:cs typeface="Arial"/>
                <a:sym typeface="Arial"/>
                <a:rtl val="0"/>
              </a:rPr>
              <a:t>Next Steps</a:t>
            </a:r>
            <a:endParaRPr lang="en-US" sz="4000" kern="0" dirty="0">
              <a:solidFill>
                <a:schemeClr val="accent2">
                  <a:lumMod val="75000"/>
                </a:schemeClr>
              </a:solidFill>
              <a:latin typeface="Arial"/>
              <a:ea typeface="Arial"/>
              <a:cs typeface="Arial"/>
              <a:sym typeface="Arial"/>
              <a:rtl val="0"/>
            </a:endParaRPr>
          </a:p>
        </p:txBody>
      </p:sp>
      <p:sp>
        <p:nvSpPr>
          <p:cNvPr id="7" name="Rectangle 6"/>
          <p:cNvSpPr/>
          <p:nvPr/>
        </p:nvSpPr>
        <p:spPr>
          <a:xfrm>
            <a:off x="1443530" y="1225550"/>
            <a:ext cx="1746324" cy="469436"/>
          </a:xfrm>
          <a:prstGeom prst="rect">
            <a:avLst/>
          </a:prstGeom>
          <a:solidFill>
            <a:schemeClr val="accent1"/>
          </a:solidFill>
          <a:ln w="9525" cmpd="sng">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solidFill>
                  <a:srgbClr val="FFFFFF"/>
                </a:solidFill>
              </a:rPr>
              <a:t>App Dev.</a:t>
            </a:r>
            <a:endParaRPr lang="en-US" sz="2400" dirty="0">
              <a:solidFill>
                <a:srgbClr val="FFFFFF"/>
              </a:solidFill>
            </a:endParaRPr>
          </a:p>
        </p:txBody>
      </p:sp>
      <p:sp>
        <p:nvSpPr>
          <p:cNvPr id="8" name="Rectangle 7"/>
          <p:cNvSpPr/>
          <p:nvPr/>
        </p:nvSpPr>
        <p:spPr>
          <a:xfrm>
            <a:off x="5957024" y="1225550"/>
            <a:ext cx="1746324" cy="469436"/>
          </a:xfrm>
          <a:prstGeom prst="rect">
            <a:avLst/>
          </a:prstGeom>
          <a:solidFill>
            <a:srgbClr val="008774"/>
          </a:solidFill>
          <a:ln w="9525" cmpd="sng">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solidFill>
                  <a:srgbClr val="FFFFFF"/>
                </a:solidFill>
              </a:rPr>
              <a:t>IT Ops</a:t>
            </a:r>
            <a:endParaRPr lang="en-US" sz="2400" dirty="0">
              <a:solidFill>
                <a:srgbClr val="FFFFFF"/>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30</a:t>
            </a:fld>
            <a:endParaRPr lang="en-US"/>
          </a:p>
        </p:txBody>
      </p:sp>
    </p:spTree>
    <p:extLst>
      <p:ext uri="{BB962C8B-B14F-4D97-AF65-F5344CB8AC3E}">
        <p14:creationId xmlns:p14="http://schemas.microsoft.com/office/powerpoint/2010/main" val="11824724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F_Bridge-01.jpeg"/>
          <p:cNvPicPr>
            <a:picLocks/>
          </p:cNvPicPr>
          <p:nvPr/>
        </p:nvPicPr>
        <p:blipFill rotWithShape="1">
          <a:blip r:embed="rId3">
            <a:extLst>
              <a:ext uri="{28A0092B-C50C-407E-A947-70E740481C1C}">
                <a14:useLocalDpi xmlns:a14="http://schemas.microsoft.com/office/drawing/2010/main" val="0"/>
              </a:ext>
            </a:extLst>
          </a:blip>
          <a:srcRect t="9350" b="9350"/>
          <a:stretch/>
        </p:blipFill>
        <p:spPr>
          <a:xfrm>
            <a:off x="0" y="0"/>
            <a:ext cx="9144000" cy="5143500"/>
          </a:xfrm>
          <a:prstGeom prst="rect">
            <a:avLst/>
          </a:prstGeom>
        </p:spPr>
      </p:pic>
      <p:sp>
        <p:nvSpPr>
          <p:cNvPr id="8" name="Shape 251"/>
          <p:cNvSpPr/>
          <p:nvPr/>
        </p:nvSpPr>
        <p:spPr>
          <a:xfrm>
            <a:off x="0" y="0"/>
            <a:ext cx="9144000" cy="5143500"/>
          </a:xfrm>
          <a:prstGeom prst="rect">
            <a:avLst/>
          </a:prstGeom>
          <a:solidFill>
            <a:srgbClr val="182730">
              <a:alpha val="6196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pic>
        <p:nvPicPr>
          <p:cNvPr id="10" name="Picture 9"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9" name="TextBox 8"/>
          <p:cNvSpPr txBox="1"/>
          <p:nvPr/>
        </p:nvSpPr>
        <p:spPr>
          <a:xfrm>
            <a:off x="0" y="1907685"/>
            <a:ext cx="9144000" cy="1338315"/>
          </a:xfrm>
          <a:prstGeom prst="rect">
            <a:avLst/>
          </a:prstGeom>
          <a:noFill/>
          <a:effectLst>
            <a:outerShdw blurRad="50800" dist="38100" dir="5400000" algn="t" rotWithShape="0">
              <a:prstClr val="black">
                <a:alpha val="40000"/>
              </a:prstClr>
            </a:outerShdw>
          </a:effectLst>
        </p:spPr>
        <p:txBody>
          <a:bodyPr wrap="square" rtlCol="0">
            <a:spAutoFit/>
          </a:bodyPr>
          <a:lstStyle/>
          <a:p>
            <a:pPr algn="ctr">
              <a:lnSpc>
                <a:spcPct val="90000"/>
              </a:lnSpc>
            </a:pPr>
            <a:r>
              <a:rPr lang="en-US" sz="3700" spc="-50" dirty="0" smtClean="0">
                <a:solidFill>
                  <a:schemeClr val="accent2"/>
                </a:solidFill>
                <a:latin typeface="Arial"/>
                <a:cs typeface="Arial"/>
              </a:rPr>
              <a:t>Let’s build something</a:t>
            </a:r>
            <a:r>
              <a:rPr lang="en-US" sz="3700" b="1" u="sng" spc="-50" dirty="0" smtClean="0">
                <a:solidFill>
                  <a:srgbClr val="FFFFFF"/>
                </a:solidFill>
                <a:latin typeface="Arial"/>
                <a:cs typeface="Arial"/>
              </a:rPr>
              <a:t/>
            </a:r>
            <a:br>
              <a:rPr lang="en-US" sz="3700" b="1" u="sng" spc="-50" dirty="0" smtClean="0">
                <a:solidFill>
                  <a:srgbClr val="FFFFFF"/>
                </a:solidFill>
                <a:latin typeface="Arial"/>
                <a:cs typeface="Arial"/>
              </a:rPr>
            </a:br>
            <a:r>
              <a:rPr lang="en-US" sz="5200" b="1" spc="-50" dirty="0" smtClean="0">
                <a:solidFill>
                  <a:srgbClr val="FFFFFF"/>
                </a:solidFill>
                <a:latin typeface="Arial"/>
                <a:cs typeface="Arial"/>
              </a:rPr>
              <a:t>MEANINGFUL</a:t>
            </a:r>
          </a:p>
        </p:txBody>
      </p:sp>
    </p:spTree>
    <p:extLst>
      <p:ext uri="{BB962C8B-B14F-4D97-AF65-F5344CB8AC3E}">
        <p14:creationId xmlns:p14="http://schemas.microsoft.com/office/powerpoint/2010/main" val="1546933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15" name="Title 1"/>
          <p:cNvSpPr txBox="1">
            <a:spLocks/>
          </p:cNvSpPr>
          <p:nvPr/>
        </p:nvSpPr>
        <p:spPr bwMode="gray">
          <a:xfrm>
            <a:off x="2800846" y="1488452"/>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a:solidFill>
                  <a:srgbClr val="283D49"/>
                </a:solidFill>
                <a:sym typeface="Arial"/>
                <a:rtl val="0"/>
              </a:rPr>
              <a:t>Q&amp;A</a:t>
            </a:r>
          </a:p>
        </p:txBody>
      </p:sp>
      <p:pic>
        <p:nvPicPr>
          <p:cNvPr id="5" name="Picture 4" descr="Pivotal_TealOnWhite_RGB-2.eps"/>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878414" y="3250274"/>
            <a:ext cx="1493010" cy="349555"/>
          </a:xfrm>
          <a:prstGeom prst="rect">
            <a:avLst/>
          </a:prstGeom>
        </p:spPr>
      </p:pic>
    </p:spTree>
    <p:extLst>
      <p:ext uri="{BB962C8B-B14F-4D97-AF65-F5344CB8AC3E}">
        <p14:creationId xmlns:p14="http://schemas.microsoft.com/office/powerpoint/2010/main" val="7036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1701"/>
          <a:stretch/>
        </p:blipFill>
        <p:spPr>
          <a:xfrm>
            <a:off x="39" y="0"/>
            <a:ext cx="9143999" cy="5160684"/>
          </a:xfrm>
          <a:prstGeom prst="rect">
            <a:avLst/>
          </a:prstGeom>
        </p:spPr>
      </p:pic>
      <p:pic>
        <p:nvPicPr>
          <p:cNvPr id="5" name="Picture 4"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16132940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9144000" cy="5143500"/>
          </a:xfrm>
          <a:prstGeom prst="rect">
            <a:avLst/>
          </a:prstGeom>
        </p:spPr>
      </p:pic>
      <p:pic>
        <p:nvPicPr>
          <p:cNvPr id="5" name="Picture 4"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41659831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6</a:t>
            </a:fld>
            <a:endParaRPr lang="en-US"/>
          </a:p>
        </p:txBody>
      </p:sp>
      <p:pic>
        <p:nvPicPr>
          <p:cNvPr id="3" name="Picture 2"/>
          <p:cNvPicPr>
            <a:picLocks noChangeAspect="1"/>
          </p:cNvPicPr>
          <p:nvPr/>
        </p:nvPicPr>
        <p:blipFill rotWithShape="1">
          <a:blip r:embed="rId3"/>
          <a:srcRect t="6694" b="5325"/>
          <a:stretch/>
        </p:blipFill>
        <p:spPr>
          <a:xfrm>
            <a:off x="2887" y="-46461"/>
            <a:ext cx="9144000" cy="5215785"/>
          </a:xfrm>
          <a:prstGeom prst="rect">
            <a:avLst/>
          </a:prstGeom>
        </p:spPr>
      </p:pic>
      <p:sp>
        <p:nvSpPr>
          <p:cNvPr id="6" name="Shape 251"/>
          <p:cNvSpPr/>
          <p:nvPr/>
        </p:nvSpPr>
        <p:spPr>
          <a:xfrm>
            <a:off x="25567" y="-56694"/>
            <a:ext cx="9144000" cy="5226018"/>
          </a:xfrm>
          <a:prstGeom prst="rect">
            <a:avLst/>
          </a:prstGeom>
          <a:solidFill>
            <a:schemeClr val="tx1">
              <a:alpha val="27000"/>
            </a:scheme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pic>
        <p:nvPicPr>
          <p:cNvPr id="5" name="Picture 4" descr="Waterf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512" y="85835"/>
            <a:ext cx="5724040" cy="4423122"/>
          </a:xfrm>
          <a:prstGeom prst="rect">
            <a:avLst/>
          </a:prstGeom>
        </p:spPr>
      </p:pic>
      <p:sp>
        <p:nvSpPr>
          <p:cNvPr id="4" name="TextBox 3"/>
          <p:cNvSpPr txBox="1"/>
          <p:nvPr/>
        </p:nvSpPr>
        <p:spPr>
          <a:xfrm>
            <a:off x="25567" y="-45354"/>
            <a:ext cx="5111288" cy="584739"/>
          </a:xfrm>
          <a:prstGeom prst="rect">
            <a:avLst/>
          </a:prstGeom>
          <a:solidFill>
            <a:schemeClr val="tx1">
              <a:lumMod val="85000"/>
              <a:lumOff val="15000"/>
            </a:schemeClr>
          </a:solidFill>
        </p:spPr>
        <p:txBody>
          <a:bodyPr wrap="square" lIns="91404" tIns="45702" rIns="91404" bIns="45702">
            <a:spAutoFit/>
          </a:bodyPr>
          <a:lstStyle/>
          <a:p>
            <a:pPr defTabSz="914400">
              <a:defRPr/>
            </a:pPr>
            <a:r>
              <a:rPr lang="en-US" sz="2000" kern="0" dirty="0" smtClean="0">
                <a:solidFill>
                  <a:schemeClr val="bg1"/>
                </a:solidFill>
                <a:latin typeface="Arial"/>
                <a:ea typeface="Arial"/>
                <a:cs typeface="Arial"/>
                <a:sym typeface="Arial"/>
                <a:rtl val="0"/>
              </a:rPr>
              <a:t>From idea to production:</a:t>
            </a:r>
            <a:r>
              <a:rPr lang="en-US" sz="3200" kern="0" dirty="0">
                <a:solidFill>
                  <a:schemeClr val="bg1"/>
                </a:solidFill>
                <a:latin typeface="Arial"/>
                <a:ea typeface="Arial"/>
                <a:cs typeface="Arial"/>
                <a:sym typeface="Arial"/>
                <a:rtl val="0"/>
              </a:rPr>
              <a:t> </a:t>
            </a:r>
            <a:r>
              <a:rPr lang="en-US" sz="3200" kern="0" dirty="0" smtClean="0">
                <a:solidFill>
                  <a:schemeClr val="bg1"/>
                </a:solidFill>
                <a:latin typeface="Arial"/>
                <a:ea typeface="Arial"/>
                <a:cs typeface="Arial"/>
                <a:sym typeface="Arial"/>
                <a:rtl val="0"/>
              </a:rPr>
              <a:t>6-9 months</a:t>
            </a:r>
            <a:endParaRPr lang="en-US" sz="3300" kern="0" dirty="0">
              <a:solidFill>
                <a:schemeClr val="bg1"/>
              </a:solidFill>
              <a:latin typeface="Arial"/>
              <a:ea typeface="Arial"/>
              <a:cs typeface="Arial"/>
              <a:sym typeface="Arial"/>
              <a:rtl val="0"/>
            </a:endParaRPr>
          </a:p>
        </p:txBody>
      </p:sp>
    </p:spTree>
    <p:extLst>
      <p:ext uri="{BB962C8B-B14F-4D97-AF65-F5344CB8AC3E}">
        <p14:creationId xmlns:p14="http://schemas.microsoft.com/office/powerpoint/2010/main" val="1494641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624" r="9736"/>
          <a:stretch/>
        </p:blipFill>
        <p:spPr>
          <a:xfrm>
            <a:off x="0" y="-6477"/>
            <a:ext cx="9144000" cy="5149977"/>
          </a:xfrm>
          <a:prstGeom prst="rect">
            <a:avLst/>
          </a:prstGeom>
        </p:spPr>
      </p:pic>
      <p:pic>
        <p:nvPicPr>
          <p:cNvPr id="8" name="Picture 7"/>
          <p:cNvPicPr>
            <a:picLocks noChangeAspect="1"/>
          </p:cNvPicPr>
          <p:nvPr/>
        </p:nvPicPr>
        <p:blipFill rotWithShape="1">
          <a:blip r:embed="rId4"/>
          <a:srcRect b="21386"/>
          <a:stretch/>
        </p:blipFill>
        <p:spPr>
          <a:xfrm>
            <a:off x="3272260" y="475462"/>
            <a:ext cx="5388608" cy="2938378"/>
          </a:xfrm>
          <a:prstGeom prst="rect">
            <a:avLst/>
          </a:prstGeom>
        </p:spPr>
      </p:pic>
      <p:sp>
        <p:nvSpPr>
          <p:cNvPr id="4" name="TextBox 3"/>
          <p:cNvSpPr txBox="1"/>
          <p:nvPr/>
        </p:nvSpPr>
        <p:spPr>
          <a:xfrm>
            <a:off x="421585" y="1028410"/>
            <a:ext cx="2413833" cy="2246733"/>
          </a:xfrm>
          <a:prstGeom prst="rect">
            <a:avLst/>
          </a:prstGeom>
          <a:noFill/>
        </p:spPr>
        <p:txBody>
          <a:bodyPr wrap="square" lIns="91404" tIns="45702" rIns="91404" bIns="45702">
            <a:spAutoFit/>
          </a:bodyPr>
          <a:lstStyle/>
          <a:p>
            <a:pPr defTabSz="914400">
              <a:defRPr/>
            </a:pPr>
            <a:r>
              <a:rPr lang="en-US" sz="2800" kern="0" dirty="0" smtClean="0">
                <a:solidFill>
                  <a:schemeClr val="accent1"/>
                </a:solidFill>
                <a:ea typeface="Arial"/>
                <a:cs typeface="Arial"/>
                <a:sym typeface="Arial"/>
                <a:rtl val="0"/>
              </a:rPr>
              <a:t>An idea in the morning, is running in production by evening</a:t>
            </a:r>
            <a:endParaRPr lang="en-US" sz="2800" kern="0" dirty="0">
              <a:solidFill>
                <a:schemeClr val="accent1"/>
              </a:solidFill>
              <a:ea typeface="Arial"/>
              <a:cs typeface="Arial"/>
              <a:sym typeface="Arial"/>
              <a:rtl val="0"/>
            </a:endParaRPr>
          </a:p>
        </p:txBody>
      </p:sp>
      <p:pic>
        <p:nvPicPr>
          <p:cNvPr id="7" name="Picture 6" descr="pivotal_te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9"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pPr/>
              <a:t>7</a:t>
            </a:fld>
            <a:endParaRPr lang="en-US"/>
          </a:p>
        </p:txBody>
      </p:sp>
    </p:spTree>
    <p:extLst>
      <p:ext uri="{BB962C8B-B14F-4D97-AF65-F5344CB8AC3E}">
        <p14:creationId xmlns:p14="http://schemas.microsoft.com/office/powerpoint/2010/main" val="210662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8</a:t>
            </a:fld>
            <a:endParaRPr lang="en-US"/>
          </a:p>
        </p:txBody>
      </p:sp>
      <p:sp>
        <p:nvSpPr>
          <p:cNvPr id="3" name="TextBox 2"/>
          <p:cNvSpPr txBox="1"/>
          <p:nvPr/>
        </p:nvSpPr>
        <p:spPr>
          <a:xfrm>
            <a:off x="783165" y="1928945"/>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rgbClr val="008774"/>
                </a:solidFill>
                <a:latin typeface="Arial"/>
                <a:ea typeface="Arial"/>
                <a:cs typeface="Arial"/>
                <a:sym typeface="Arial"/>
                <a:rtl val="0"/>
              </a:rPr>
              <a:t>Speed</a:t>
            </a:r>
            <a:endParaRPr lang="en-US" sz="6000" kern="0" dirty="0">
              <a:solidFill>
                <a:srgbClr val="008774"/>
              </a:solidFill>
              <a:latin typeface="Arial"/>
              <a:ea typeface="Arial"/>
              <a:cs typeface="Arial"/>
              <a:sym typeface="Arial"/>
              <a:rtl val="0"/>
            </a:endParaRPr>
          </a:p>
        </p:txBody>
      </p:sp>
      <p:sp>
        <p:nvSpPr>
          <p:cNvPr id="4" name="TextBox 3"/>
          <p:cNvSpPr txBox="1"/>
          <p:nvPr/>
        </p:nvSpPr>
        <p:spPr>
          <a:xfrm>
            <a:off x="5079514" y="909521"/>
            <a:ext cx="3614671" cy="2862286"/>
          </a:xfrm>
          <a:prstGeom prst="rect">
            <a:avLst/>
          </a:prstGeom>
          <a:noFill/>
        </p:spPr>
        <p:txBody>
          <a:bodyPr wrap="square" lIns="91404" tIns="45702" rIns="91404" bIns="45702">
            <a:spAutoFit/>
          </a:bodyPr>
          <a:lstStyle/>
          <a:p>
            <a:pPr algn="ctr" defTabSz="914400">
              <a:defRPr/>
            </a:pPr>
            <a:r>
              <a:rPr lang="en-US" sz="6000" kern="0" dirty="0" smtClean="0">
                <a:solidFill>
                  <a:srgbClr val="FFFFFF"/>
                </a:solidFill>
                <a:latin typeface="Arial"/>
                <a:ea typeface="Arial"/>
                <a:cs typeface="Arial"/>
                <a:sym typeface="Arial"/>
                <a:rtl val="0"/>
              </a:rPr>
              <a:t>Ability</a:t>
            </a:r>
          </a:p>
          <a:p>
            <a:pPr algn="ctr" defTabSz="914400">
              <a:defRPr/>
            </a:pPr>
            <a:r>
              <a:rPr lang="en-US" sz="6000" kern="0" dirty="0" smtClean="0">
                <a:solidFill>
                  <a:srgbClr val="FFFFFF"/>
                </a:solidFill>
                <a:latin typeface="Arial"/>
                <a:ea typeface="Arial"/>
                <a:cs typeface="Arial"/>
                <a:sym typeface="Arial"/>
                <a:rtl val="0"/>
              </a:rPr>
              <a:t>To Optimize</a:t>
            </a:r>
          </a:p>
        </p:txBody>
      </p:sp>
      <p:sp>
        <p:nvSpPr>
          <p:cNvPr id="5" name="TextBox 4"/>
          <p:cNvSpPr txBox="1"/>
          <p:nvPr/>
        </p:nvSpPr>
        <p:spPr>
          <a:xfrm>
            <a:off x="5260725" y="910272"/>
            <a:ext cx="3260551" cy="2862286"/>
          </a:xfrm>
          <a:prstGeom prst="rect">
            <a:avLst/>
          </a:prstGeom>
          <a:noFill/>
        </p:spPr>
        <p:txBody>
          <a:bodyPr wrap="square" lIns="91404" tIns="45702" rIns="91404" bIns="45702">
            <a:spAutoFit/>
          </a:bodyPr>
          <a:lstStyle/>
          <a:p>
            <a:pPr algn="ctr" defTabSz="914400">
              <a:defRPr/>
            </a:pPr>
            <a:r>
              <a:rPr lang="en-US" sz="6000" kern="0" dirty="0" smtClean="0">
                <a:solidFill>
                  <a:srgbClr val="FFFFFF"/>
                </a:solidFill>
                <a:latin typeface="Arial"/>
                <a:ea typeface="Arial"/>
                <a:cs typeface="Arial"/>
                <a:sym typeface="Arial"/>
                <a:rtl val="0"/>
              </a:rPr>
              <a:t>Building </a:t>
            </a:r>
          </a:p>
          <a:p>
            <a:pPr algn="ctr" defTabSz="914400">
              <a:defRPr/>
            </a:pPr>
            <a:r>
              <a:rPr lang="en-US" sz="6000" kern="0" dirty="0" smtClean="0">
                <a:solidFill>
                  <a:srgbClr val="FFFFFF"/>
                </a:solidFill>
                <a:latin typeface="Arial"/>
                <a:ea typeface="Arial"/>
                <a:cs typeface="Arial"/>
                <a:sym typeface="Arial"/>
                <a:rtl val="0"/>
              </a:rPr>
              <a:t>Modern</a:t>
            </a:r>
          </a:p>
          <a:p>
            <a:pPr algn="ctr" defTabSz="914400">
              <a:defRPr/>
            </a:pPr>
            <a:r>
              <a:rPr lang="en-US" sz="6000" kern="0" dirty="0" smtClean="0">
                <a:solidFill>
                  <a:srgbClr val="FFFFFF"/>
                </a:solidFill>
                <a:latin typeface="Arial"/>
                <a:ea typeface="Arial"/>
                <a:cs typeface="Arial"/>
                <a:sym typeface="Arial"/>
                <a:rtl val="0"/>
              </a:rPr>
              <a:t>Software</a:t>
            </a:r>
          </a:p>
        </p:txBody>
      </p:sp>
    </p:spTree>
    <p:extLst>
      <p:ext uri="{BB962C8B-B14F-4D97-AF65-F5344CB8AC3E}">
        <p14:creationId xmlns:p14="http://schemas.microsoft.com/office/powerpoint/2010/main" val="2655837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par>
                                <p:cTn id="17" presetID="10" presetClass="exit" presetSubtype="0" fill="hold" grpId="1" nodeType="with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C4C4C"/>
                </a:solidFill>
              </a:rPr>
              <a:t>Software is changing </a:t>
            </a:r>
            <a:r>
              <a:rPr lang="en-US" dirty="0"/>
              <a:t>INDUSTRIES</a:t>
            </a:r>
          </a:p>
        </p:txBody>
      </p:sp>
      <p:sp>
        <p:nvSpPr>
          <p:cNvPr id="2" name="Slide Number Placeholder 1"/>
          <p:cNvSpPr>
            <a:spLocks noGrp="1"/>
          </p:cNvSpPr>
          <p:nvPr>
            <p:ph type="sldNum" sz="quarter" idx="12"/>
          </p:nvPr>
        </p:nvSpPr>
        <p:spPr/>
        <p:txBody>
          <a:bodyPr/>
          <a:lstStyle/>
          <a:p>
            <a:fld id="{ADA07C09-8A41-3B46-A636-3955072BBB4F}" type="slidenum">
              <a:rPr lang="en-US" smtClean="0"/>
              <a:pPr/>
              <a:t>9</a:t>
            </a:fld>
            <a:endParaRPr lang="en-US"/>
          </a:p>
        </p:txBody>
      </p:sp>
      <p:pic>
        <p:nvPicPr>
          <p:cNvPr id="5" name="Picture 4" descr="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217" y="1598592"/>
            <a:ext cx="1129490" cy="275816"/>
          </a:xfrm>
          <a:prstGeom prst="rect">
            <a:avLst/>
          </a:prstGeom>
        </p:spPr>
      </p:pic>
      <p:pic>
        <p:nvPicPr>
          <p:cNvPr id="6" name="Picture 5" descr="airbn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787" y="2598398"/>
            <a:ext cx="1080884" cy="336632"/>
          </a:xfrm>
          <a:prstGeom prst="rect">
            <a:avLst/>
          </a:prstGeom>
        </p:spPr>
      </p:pic>
      <p:pic>
        <p:nvPicPr>
          <p:cNvPr id="7" name="Picture 6" descr="uber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074" y="3559697"/>
            <a:ext cx="566624" cy="522197"/>
          </a:xfrm>
          <a:prstGeom prst="rect">
            <a:avLst/>
          </a:prstGeom>
        </p:spPr>
      </p:pic>
      <p:pic>
        <p:nvPicPr>
          <p:cNvPr id="8" name="Picture 7" descr="nes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2953" y="3547664"/>
            <a:ext cx="624221" cy="281540"/>
          </a:xfrm>
          <a:prstGeom prst="rect">
            <a:avLst/>
          </a:prstGeom>
        </p:spPr>
      </p:pic>
      <p:pic>
        <p:nvPicPr>
          <p:cNvPr id="9" name="Picture 8" descr="Tesl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7907" y="2683825"/>
            <a:ext cx="1123304" cy="143632"/>
          </a:xfrm>
          <a:prstGeom prst="rect">
            <a:avLst/>
          </a:prstGeom>
        </p:spPr>
      </p:pic>
      <p:pic>
        <p:nvPicPr>
          <p:cNvPr id="10" name="Picture 9" descr="netfli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6595" y="1635448"/>
            <a:ext cx="897070" cy="240715"/>
          </a:xfrm>
          <a:prstGeom prst="rect">
            <a:avLst/>
          </a:prstGeom>
        </p:spPr>
      </p:pic>
      <p:grpSp>
        <p:nvGrpSpPr>
          <p:cNvPr id="11" name="Group 10"/>
          <p:cNvGrpSpPr/>
          <p:nvPr/>
        </p:nvGrpSpPr>
        <p:grpSpPr>
          <a:xfrm>
            <a:off x="2280454" y="1396370"/>
            <a:ext cx="4181928" cy="2782494"/>
            <a:chOff x="2280454" y="1396370"/>
            <a:chExt cx="4181928" cy="2782494"/>
          </a:xfrm>
        </p:grpSpPr>
        <p:cxnSp>
          <p:nvCxnSpPr>
            <p:cNvPr id="12" name="Straight Connector 11"/>
            <p:cNvCxnSpPr/>
            <p:nvPr/>
          </p:nvCxnSpPr>
          <p:spPr>
            <a:xfrm flipV="1">
              <a:off x="2280454"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280454"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280454"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62382"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462382"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462382"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2533766" y="1370544"/>
            <a:ext cx="5745782" cy="2808320"/>
            <a:chOff x="2480031" y="1453589"/>
            <a:chExt cx="5745782" cy="2808320"/>
          </a:xfrm>
        </p:grpSpPr>
        <p:sp>
          <p:nvSpPr>
            <p:cNvPr id="19" name="TextBox 18"/>
            <p:cNvSpPr txBox="1"/>
            <p:nvPr/>
          </p:nvSpPr>
          <p:spPr>
            <a:xfrm>
              <a:off x="2480031" y="1453589"/>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a:solidFill>
                    <a:srgbClr val="008774"/>
                  </a:solidFill>
                  <a:latin typeface="Arial"/>
                  <a:cs typeface="Arial"/>
                </a:rPr>
                <a:t>4</a:t>
              </a:r>
              <a:r>
                <a:rPr lang="en-US" b="1" dirty="0" smtClean="0">
                  <a:solidFill>
                    <a:srgbClr val="008774"/>
                  </a:solidFill>
                  <a:latin typeface="Arial"/>
                  <a:cs typeface="Arial"/>
                </a:rPr>
                <a:t>BN</a:t>
              </a:r>
            </a:p>
            <a:p>
              <a:r>
                <a:rPr lang="en-US" sz="1300" dirty="0" smtClean="0">
                  <a:solidFill>
                    <a:srgbClr val="008774"/>
                  </a:solidFill>
                  <a:latin typeface="Arial"/>
                  <a:cs typeface="Arial"/>
                </a:rPr>
                <a:t>Financial Services</a:t>
              </a:r>
              <a:endParaRPr lang="en-US" sz="1300" dirty="0">
                <a:solidFill>
                  <a:srgbClr val="008774"/>
                </a:solidFill>
                <a:latin typeface="Arial"/>
                <a:cs typeface="Arial"/>
              </a:endParaRPr>
            </a:p>
          </p:txBody>
        </p:sp>
        <p:sp>
          <p:nvSpPr>
            <p:cNvPr id="20" name="TextBox 19"/>
            <p:cNvSpPr txBox="1"/>
            <p:nvPr/>
          </p:nvSpPr>
          <p:spPr>
            <a:xfrm>
              <a:off x="2480031" y="2431516"/>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30</a:t>
              </a:r>
              <a:r>
                <a:rPr lang="en-US" b="1" dirty="0" smtClean="0">
                  <a:solidFill>
                    <a:srgbClr val="008774"/>
                  </a:solidFill>
                  <a:latin typeface="Arial"/>
                  <a:cs typeface="Arial"/>
                </a:rPr>
                <a:t>BN</a:t>
              </a:r>
            </a:p>
            <a:p>
              <a:r>
                <a:rPr lang="en-US" sz="1300" dirty="0" smtClean="0">
                  <a:solidFill>
                    <a:srgbClr val="008774"/>
                  </a:solidFill>
                  <a:latin typeface="Arial"/>
                  <a:cs typeface="Arial"/>
                </a:rPr>
                <a:t>Hotel</a:t>
              </a:r>
              <a:endParaRPr lang="en-US" sz="1300" dirty="0">
                <a:solidFill>
                  <a:srgbClr val="008774"/>
                </a:solidFill>
                <a:latin typeface="Arial"/>
                <a:cs typeface="Arial"/>
              </a:endParaRPr>
            </a:p>
          </p:txBody>
        </p:sp>
        <p:sp>
          <p:nvSpPr>
            <p:cNvPr id="21" name="TextBox 20"/>
            <p:cNvSpPr txBox="1"/>
            <p:nvPr/>
          </p:nvSpPr>
          <p:spPr>
            <a:xfrm>
              <a:off x="2480031" y="3415523"/>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66</a:t>
              </a:r>
              <a:r>
                <a:rPr lang="en-US" b="1" dirty="0" smtClean="0">
                  <a:solidFill>
                    <a:srgbClr val="008774"/>
                  </a:solidFill>
                  <a:latin typeface="Arial"/>
                  <a:cs typeface="Arial"/>
                </a:rPr>
                <a:t>BN</a:t>
              </a:r>
            </a:p>
            <a:p>
              <a:r>
                <a:rPr lang="en-US" sz="1300" dirty="0" smtClean="0">
                  <a:solidFill>
                    <a:srgbClr val="008774"/>
                  </a:solidFill>
                  <a:latin typeface="Arial"/>
                  <a:cs typeface="Arial"/>
                </a:rPr>
                <a:t>Transportation</a:t>
              </a:r>
              <a:endParaRPr lang="en-US" sz="1300" dirty="0">
                <a:solidFill>
                  <a:srgbClr val="008774"/>
                </a:solidFill>
                <a:latin typeface="Arial"/>
                <a:cs typeface="Arial"/>
              </a:endParaRPr>
            </a:p>
          </p:txBody>
        </p:sp>
        <p:sp>
          <p:nvSpPr>
            <p:cNvPr id="22" name="TextBox 21"/>
            <p:cNvSpPr txBox="1"/>
            <p:nvPr/>
          </p:nvSpPr>
          <p:spPr>
            <a:xfrm>
              <a:off x="6665527" y="1453589"/>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44</a:t>
              </a:r>
              <a:r>
                <a:rPr lang="en-US" b="1" dirty="0" smtClean="0">
                  <a:solidFill>
                    <a:srgbClr val="008774"/>
                  </a:solidFill>
                  <a:latin typeface="Arial"/>
                  <a:cs typeface="Arial"/>
                </a:rPr>
                <a:t>BN</a:t>
              </a:r>
            </a:p>
            <a:p>
              <a:r>
                <a:rPr lang="en-US" sz="1300" dirty="0" smtClean="0">
                  <a:solidFill>
                    <a:srgbClr val="008774"/>
                  </a:solidFill>
                  <a:latin typeface="Arial"/>
                  <a:cs typeface="Arial"/>
                </a:rPr>
                <a:t>Entertainment</a:t>
              </a:r>
              <a:endParaRPr lang="en-US" sz="1300" dirty="0">
                <a:solidFill>
                  <a:srgbClr val="008774"/>
                </a:solidFill>
                <a:latin typeface="Arial"/>
                <a:cs typeface="Arial"/>
              </a:endParaRPr>
            </a:p>
          </p:txBody>
        </p:sp>
        <p:sp>
          <p:nvSpPr>
            <p:cNvPr id="23" name="TextBox 22"/>
            <p:cNvSpPr txBox="1"/>
            <p:nvPr/>
          </p:nvSpPr>
          <p:spPr>
            <a:xfrm>
              <a:off x="6665527" y="2431516"/>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31</a:t>
              </a:r>
              <a:r>
                <a:rPr lang="en-US" b="1" dirty="0" smtClean="0">
                  <a:solidFill>
                    <a:srgbClr val="008774"/>
                  </a:solidFill>
                  <a:latin typeface="Arial"/>
                  <a:cs typeface="Arial"/>
                </a:rPr>
                <a:t>BN</a:t>
              </a:r>
            </a:p>
            <a:p>
              <a:r>
                <a:rPr lang="en-US" sz="1300" dirty="0" smtClean="0">
                  <a:solidFill>
                    <a:srgbClr val="008774"/>
                  </a:solidFill>
                  <a:latin typeface="Arial"/>
                  <a:cs typeface="Arial"/>
                </a:rPr>
                <a:t>Automotive</a:t>
              </a:r>
              <a:endParaRPr lang="en-US" sz="1300" dirty="0">
                <a:solidFill>
                  <a:srgbClr val="008774"/>
                </a:solidFill>
                <a:latin typeface="Arial"/>
                <a:cs typeface="Arial"/>
              </a:endParaRPr>
            </a:p>
          </p:txBody>
        </p:sp>
        <p:sp>
          <p:nvSpPr>
            <p:cNvPr id="24" name="TextBox 23"/>
            <p:cNvSpPr txBox="1"/>
            <p:nvPr/>
          </p:nvSpPr>
          <p:spPr>
            <a:xfrm>
              <a:off x="6665527" y="3415523"/>
              <a:ext cx="1560286" cy="846386"/>
            </a:xfrm>
            <a:prstGeom prst="rect">
              <a:avLst/>
            </a:prstGeom>
            <a:noFill/>
            <a:effectLst/>
          </p:spPr>
          <p:txBody>
            <a:bodyPr wrap="square" lIns="0" rIns="0" rtlCol="0">
              <a:spAutoFit/>
            </a:bodyPr>
            <a:lstStyle/>
            <a:p>
              <a:r>
                <a:rPr lang="en-US" b="1" dirty="0" smtClean="0">
                  <a:solidFill>
                    <a:srgbClr val="008774"/>
                  </a:solidFill>
                  <a:latin typeface="Arial"/>
                  <a:cs typeface="Arial"/>
                </a:rPr>
                <a:t>$</a:t>
              </a:r>
              <a:r>
                <a:rPr lang="en-US" sz="3600" b="1" dirty="0" smtClean="0">
                  <a:solidFill>
                    <a:srgbClr val="008774"/>
                  </a:solidFill>
                  <a:latin typeface="Arial"/>
                  <a:cs typeface="Arial"/>
                </a:rPr>
                <a:t>3.2</a:t>
              </a:r>
              <a:r>
                <a:rPr lang="en-US" b="1" dirty="0" smtClean="0">
                  <a:solidFill>
                    <a:srgbClr val="008774"/>
                  </a:solidFill>
                  <a:latin typeface="Arial"/>
                  <a:cs typeface="Arial"/>
                </a:rPr>
                <a:t>BN</a:t>
              </a:r>
            </a:p>
            <a:p>
              <a:r>
                <a:rPr lang="en-US" sz="1300" dirty="0" smtClean="0">
                  <a:solidFill>
                    <a:srgbClr val="008774"/>
                  </a:solidFill>
                  <a:latin typeface="Arial"/>
                  <a:cs typeface="Arial"/>
                </a:rPr>
                <a:t>Industrial Products</a:t>
              </a:r>
              <a:endParaRPr lang="en-US" sz="1300" dirty="0">
                <a:solidFill>
                  <a:srgbClr val="008774"/>
                </a:solidFill>
                <a:latin typeface="Arial"/>
                <a:cs typeface="Arial"/>
              </a:endParaRPr>
            </a:p>
          </p:txBody>
        </p:sp>
      </p:grpSp>
    </p:spTree>
    <p:extLst>
      <p:ext uri="{BB962C8B-B14F-4D97-AF65-F5344CB8AC3E}">
        <p14:creationId xmlns:p14="http://schemas.microsoft.com/office/powerpoint/2010/main" val="7674261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21398</TotalTime>
  <Words>2022</Words>
  <Application>Microsoft Macintosh PowerPoint</Application>
  <PresentationFormat>On-screen Show (16:9)</PresentationFormat>
  <Paragraphs>452</Paragraphs>
  <Slides>32</Slides>
  <Notes>31</Notes>
  <HiddenSlides>0</HiddenSlides>
  <MMClips>0</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Pivotal Main</vt:lpstr>
      <vt:lpstr>1_Pivotal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is changing INDUSTRIES</vt:lpstr>
      <vt:lpstr>The enterprise REVOLUTION</vt:lpstr>
      <vt:lpstr>The enterprise REVOLUTION</vt:lpstr>
      <vt:lpstr>Software is CHANGING</vt:lpstr>
      <vt:lpstr>PowerPoint Presentation</vt:lpstr>
      <vt:lpstr>PowerPoint Presentation</vt:lpstr>
      <vt:lpstr>PowerPoint Presentation</vt:lpstr>
      <vt:lpstr>Assume FRAGILE infrastructure</vt:lpstr>
      <vt:lpstr>PowerPoint Presentation</vt:lpstr>
      <vt:lpstr>PowerPoint Presentation</vt:lpstr>
      <vt:lpstr>The developer dream haiku </vt:lpstr>
      <vt:lpstr>Software developers spend too much time NOT writing software</vt:lpstr>
      <vt:lpstr>PowerPoint Presentation</vt:lpstr>
      <vt:lpstr>PowerPoint Presentation</vt:lpstr>
      <vt:lpstr>The IT Operator reality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user</cp:lastModifiedBy>
  <cp:revision>963</cp:revision>
  <cp:lastPrinted>2015-08-14T15:58:30Z</cp:lastPrinted>
  <dcterms:created xsi:type="dcterms:W3CDTF">2015-05-27T14:59:12Z</dcterms:created>
  <dcterms:modified xsi:type="dcterms:W3CDTF">2017-10-10T17:37:35Z</dcterms:modified>
</cp:coreProperties>
</file>